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3105150"/>
          </a:xfrm>
          <a:custGeom>
            <a:avLst/>
            <a:gdLst/>
            <a:ahLst/>
            <a:cxnLst/>
            <a:rect l="l" t="t" r="r" b="b"/>
            <a:pathLst>
              <a:path w="9144000" h="3105150">
                <a:moveTo>
                  <a:pt x="9144000" y="0"/>
                </a:moveTo>
                <a:lnTo>
                  <a:pt x="0" y="0"/>
                </a:lnTo>
                <a:lnTo>
                  <a:pt x="0" y="3105150"/>
                </a:lnTo>
                <a:lnTo>
                  <a:pt x="9144000" y="310515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7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14121" y="3270503"/>
            <a:ext cx="3995927" cy="557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463796" y="0"/>
            <a:ext cx="4680204" cy="3105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4864" y="1424939"/>
            <a:ext cx="3344417" cy="8976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2920" y="1530485"/>
            <a:ext cx="8558159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857750"/>
            <a:ext cx="9144000" cy="285750"/>
          </a:xfrm>
          <a:custGeom>
            <a:avLst/>
            <a:gdLst/>
            <a:ahLst/>
            <a:cxnLst/>
            <a:rect l="l" t="t" r="r" b="b"/>
            <a:pathLst>
              <a:path w="9144000" h="285750">
                <a:moveTo>
                  <a:pt x="9144000" y="0"/>
                </a:moveTo>
                <a:lnTo>
                  <a:pt x="0" y="0"/>
                </a:lnTo>
                <a:lnTo>
                  <a:pt x="0" y="285750"/>
                </a:lnTo>
                <a:lnTo>
                  <a:pt x="9144000" y="28575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7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80" y="59093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906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8005" y="4896611"/>
            <a:ext cx="1452372" cy="2186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2920" y="1592207"/>
            <a:ext cx="8558159" cy="452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92035" y="2394667"/>
            <a:ext cx="6174105" cy="1598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684011" y="4952957"/>
            <a:ext cx="1775459" cy="125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31378" y="4954651"/>
            <a:ext cx="422909" cy="125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99538" y="4947341"/>
            <a:ext cx="175895" cy="125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hyperlink" Target="https://www.youtube.com/watch?v=h5WxomNcpso&amp;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jpg"/><Relationship Id="rId3" Type="http://schemas.openxmlformats.org/officeDocument/2006/relationships/hyperlink" Target="https://www.spdevices.com/support/documentation/22-adq14-fwpd-datasheet/file" TargetMode="External"/><Relationship Id="rId7" Type="http://schemas.openxmlformats.org/officeDocument/2006/relationships/hyperlink" Target="https://www.spdevices.com/support/documentation/73-pulse-detection-application-note/file" TargetMode="External"/><Relationship Id="rId12" Type="http://schemas.openxmlformats.org/officeDocument/2006/relationships/image" Target="../media/image91.png"/><Relationship Id="rId2" Type="http://schemas.openxmlformats.org/officeDocument/2006/relationships/hyperlink" Target="https://www.spdevices.com/support/documentation/28-adq7-fwpd-datasheet/fi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pdevices.com/products/firmware/fwpd" TargetMode="External"/><Relationship Id="rId11" Type="http://schemas.openxmlformats.org/officeDocument/2006/relationships/image" Target="../media/image90.jpg"/><Relationship Id="rId5" Type="http://schemas.openxmlformats.org/officeDocument/2006/relationships/hyperlink" Target="https://www.spdevices.com/support/documentation/72-adq14-fwpd-user-guide/file" TargetMode="External"/><Relationship Id="rId15" Type="http://schemas.openxmlformats.org/officeDocument/2006/relationships/image" Target="../media/image94.jpg"/><Relationship Id="rId10" Type="http://schemas.openxmlformats.org/officeDocument/2006/relationships/image" Target="../media/image89.png"/><Relationship Id="rId4" Type="http://schemas.openxmlformats.org/officeDocument/2006/relationships/hyperlink" Target="https://www.spdevices.com/support/documentation/105-18-2132-adq7-fwpd-user-guide/file" TargetMode="External"/><Relationship Id="rId9" Type="http://schemas.openxmlformats.org/officeDocument/2006/relationships/image" Target="../media/image88.jpg"/><Relationship Id="rId14" Type="http://schemas.openxmlformats.org/officeDocument/2006/relationships/image" Target="../media/image9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2920" y="1530485"/>
            <a:ext cx="28378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FWPD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Webinar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586" y="2062733"/>
            <a:ext cx="3927347" cy="676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2920" y="2139188"/>
            <a:ext cx="3549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Intelligent Pulse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Detection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71844" y="781812"/>
            <a:ext cx="1084325" cy="1764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1A436C-C3C2-4D85-A08A-E071BEC632D6}"/>
              </a:ext>
            </a:extLst>
          </p:cNvPr>
          <p:cNvSpPr/>
          <p:nvPr/>
        </p:nvSpPr>
        <p:spPr>
          <a:xfrm>
            <a:off x="4043933" y="4361688"/>
            <a:ext cx="3340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Byron Gao</a:t>
            </a:r>
          </a:p>
          <a:p>
            <a:pPr algn="ctr"/>
            <a:r>
              <a:rPr lang="en-US" dirty="0"/>
              <a:t>APAC(China) Application Engineer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41517" y="1497269"/>
            <a:ext cx="3202305" cy="2743200"/>
            <a:chOff x="2941517" y="1497269"/>
            <a:chExt cx="3202305" cy="2743200"/>
          </a:xfrm>
        </p:grpSpPr>
        <p:sp>
          <p:nvSpPr>
            <p:cNvPr id="3" name="object 3"/>
            <p:cNvSpPr/>
            <p:nvPr/>
          </p:nvSpPr>
          <p:spPr>
            <a:xfrm>
              <a:off x="2941517" y="1497269"/>
              <a:ext cx="3202265" cy="27429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73293" y="2325242"/>
              <a:ext cx="45720" cy="177800"/>
            </a:xfrm>
            <a:custGeom>
              <a:avLst/>
              <a:gdLst/>
              <a:ahLst/>
              <a:cxnLst/>
              <a:rect l="l" t="t" r="r" b="b"/>
              <a:pathLst>
                <a:path w="45720" h="177800">
                  <a:moveTo>
                    <a:pt x="0" y="0"/>
                  </a:moveTo>
                  <a:lnTo>
                    <a:pt x="12623" y="0"/>
                  </a:lnTo>
                  <a:lnTo>
                    <a:pt x="22860" y="1701"/>
                  </a:lnTo>
                  <a:lnTo>
                    <a:pt x="22860" y="3810"/>
                  </a:lnTo>
                  <a:lnTo>
                    <a:pt x="22860" y="84963"/>
                  </a:lnTo>
                  <a:lnTo>
                    <a:pt x="22860" y="87071"/>
                  </a:lnTo>
                  <a:lnTo>
                    <a:pt x="33096" y="88773"/>
                  </a:lnTo>
                  <a:lnTo>
                    <a:pt x="45720" y="88773"/>
                  </a:lnTo>
                  <a:lnTo>
                    <a:pt x="33096" y="88773"/>
                  </a:lnTo>
                  <a:lnTo>
                    <a:pt x="22860" y="90474"/>
                  </a:lnTo>
                  <a:lnTo>
                    <a:pt x="22860" y="92583"/>
                  </a:lnTo>
                  <a:lnTo>
                    <a:pt x="22860" y="173736"/>
                  </a:lnTo>
                  <a:lnTo>
                    <a:pt x="22860" y="175844"/>
                  </a:lnTo>
                  <a:lnTo>
                    <a:pt x="12623" y="177546"/>
                  </a:lnTo>
                  <a:lnTo>
                    <a:pt x="0" y="177546"/>
                  </a:lnTo>
                </a:path>
              </a:pathLst>
            </a:custGeom>
            <a:ln w="16002">
              <a:solidFill>
                <a:srgbClr val="008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81788"/>
            <a:ext cx="6157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76C0"/>
                </a:solidFill>
              </a:rPr>
              <a:t>Pattern Noise Reduction with DBS,</a:t>
            </a:r>
            <a:r>
              <a:rPr sz="2400" spc="-15" dirty="0">
                <a:solidFill>
                  <a:srgbClr val="0076C0"/>
                </a:solidFill>
              </a:rPr>
              <a:t> </a:t>
            </a:r>
            <a:r>
              <a:rPr sz="2400" spc="-5" dirty="0">
                <a:solidFill>
                  <a:srgbClr val="0076C0"/>
                </a:solidFill>
              </a:rPr>
              <a:t>continued</a:t>
            </a:r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395477" y="699516"/>
            <a:ext cx="1057910" cy="406400"/>
          </a:xfrm>
          <a:custGeom>
            <a:avLst/>
            <a:gdLst/>
            <a:ahLst/>
            <a:cxnLst/>
            <a:rect l="l" t="t" r="r" b="b"/>
            <a:pathLst>
              <a:path w="1057910" h="406400">
                <a:moveTo>
                  <a:pt x="1017028" y="0"/>
                </a:moveTo>
                <a:lnTo>
                  <a:pt x="40627" y="0"/>
                </a:lnTo>
                <a:lnTo>
                  <a:pt x="24812" y="3192"/>
                </a:lnTo>
                <a:lnTo>
                  <a:pt x="11898" y="11896"/>
                </a:lnTo>
                <a:lnTo>
                  <a:pt x="3192" y="24806"/>
                </a:lnTo>
                <a:lnTo>
                  <a:pt x="0" y="40614"/>
                </a:lnTo>
                <a:lnTo>
                  <a:pt x="0" y="365531"/>
                </a:lnTo>
                <a:lnTo>
                  <a:pt x="3192" y="381339"/>
                </a:lnTo>
                <a:lnTo>
                  <a:pt x="11898" y="394249"/>
                </a:lnTo>
                <a:lnTo>
                  <a:pt x="24812" y="402953"/>
                </a:lnTo>
                <a:lnTo>
                  <a:pt x="40627" y="406145"/>
                </a:lnTo>
                <a:lnTo>
                  <a:pt x="1017028" y="406145"/>
                </a:lnTo>
                <a:lnTo>
                  <a:pt x="1032843" y="402953"/>
                </a:lnTo>
                <a:lnTo>
                  <a:pt x="1045757" y="394249"/>
                </a:lnTo>
                <a:lnTo>
                  <a:pt x="1054463" y="381339"/>
                </a:lnTo>
                <a:lnTo>
                  <a:pt x="1057656" y="365531"/>
                </a:lnTo>
                <a:lnTo>
                  <a:pt x="1057656" y="40614"/>
                </a:lnTo>
                <a:lnTo>
                  <a:pt x="1054463" y="24806"/>
                </a:lnTo>
                <a:lnTo>
                  <a:pt x="1045757" y="11896"/>
                </a:lnTo>
                <a:lnTo>
                  <a:pt x="1032843" y="3192"/>
                </a:lnTo>
                <a:lnTo>
                  <a:pt x="1017028" y="0"/>
                </a:lnTo>
                <a:close/>
              </a:path>
            </a:pathLst>
          </a:custGeom>
          <a:solidFill>
            <a:srgbClr val="007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8548" y="793979"/>
            <a:ext cx="3124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95477" y="1131571"/>
            <a:ext cx="1057910" cy="1193800"/>
            <a:chOff x="395477" y="1131571"/>
            <a:chExt cx="1057910" cy="1193800"/>
          </a:xfrm>
        </p:grpSpPr>
        <p:sp>
          <p:nvSpPr>
            <p:cNvPr id="9" name="object 9"/>
            <p:cNvSpPr/>
            <p:nvPr/>
          </p:nvSpPr>
          <p:spPr>
            <a:xfrm>
              <a:off x="832864" y="1131571"/>
              <a:ext cx="182879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5477" y="13091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5"/>
                  </a:lnTo>
                  <a:lnTo>
                    <a:pt x="1017028" y="406145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864" y="1740407"/>
              <a:ext cx="182879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5477" y="19187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26994" y="1327993"/>
            <a:ext cx="795020" cy="87820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01600" marR="94615" algn="ctr">
              <a:lnSpc>
                <a:spcPts val="1190"/>
              </a:lnSpc>
              <a:spcBef>
                <a:spcPts val="24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etection  window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Coincidence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95477" y="2350009"/>
            <a:ext cx="1057910" cy="584835"/>
            <a:chOff x="395477" y="2350009"/>
            <a:chExt cx="1057910" cy="584835"/>
          </a:xfrm>
        </p:grpSpPr>
        <p:sp>
          <p:nvSpPr>
            <p:cNvPr id="15" name="object 15"/>
            <p:cNvSpPr/>
            <p:nvPr/>
          </p:nvSpPr>
          <p:spPr>
            <a:xfrm>
              <a:off x="832864" y="2350009"/>
              <a:ext cx="182879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5477" y="2527554"/>
              <a:ext cx="1057910" cy="407034"/>
            </a:xfrm>
            <a:custGeom>
              <a:avLst/>
              <a:gdLst/>
              <a:ahLst/>
              <a:cxnLst/>
              <a:rect l="l" t="t" r="r" b="b"/>
              <a:pathLst>
                <a:path w="1057910" h="407035">
                  <a:moveTo>
                    <a:pt x="1017028" y="0"/>
                  </a:moveTo>
                  <a:lnTo>
                    <a:pt x="40627" y="0"/>
                  </a:lnTo>
                  <a:lnTo>
                    <a:pt x="24812" y="3198"/>
                  </a:lnTo>
                  <a:lnTo>
                    <a:pt x="11898" y="11920"/>
                  </a:lnTo>
                  <a:lnTo>
                    <a:pt x="3192" y="24854"/>
                  </a:lnTo>
                  <a:lnTo>
                    <a:pt x="0" y="40690"/>
                  </a:lnTo>
                  <a:lnTo>
                    <a:pt x="0" y="366217"/>
                  </a:lnTo>
                  <a:lnTo>
                    <a:pt x="3192" y="382058"/>
                  </a:lnTo>
                  <a:lnTo>
                    <a:pt x="11898" y="394992"/>
                  </a:lnTo>
                  <a:lnTo>
                    <a:pt x="24812" y="403711"/>
                  </a:lnTo>
                  <a:lnTo>
                    <a:pt x="40627" y="406908"/>
                  </a:lnTo>
                  <a:lnTo>
                    <a:pt x="1017028" y="406908"/>
                  </a:lnTo>
                  <a:lnTo>
                    <a:pt x="1032843" y="403711"/>
                  </a:lnTo>
                  <a:lnTo>
                    <a:pt x="1045757" y="394992"/>
                  </a:lnTo>
                  <a:lnTo>
                    <a:pt x="1054463" y="382058"/>
                  </a:lnTo>
                  <a:lnTo>
                    <a:pt x="1057656" y="366217"/>
                  </a:lnTo>
                  <a:lnTo>
                    <a:pt x="1057656" y="40690"/>
                  </a:lnTo>
                  <a:lnTo>
                    <a:pt x="1054463" y="24854"/>
                  </a:lnTo>
                  <a:lnTo>
                    <a:pt x="1045757" y="11920"/>
                  </a:lnTo>
                  <a:lnTo>
                    <a:pt x="1032843" y="3198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27668" y="2546894"/>
            <a:ext cx="593090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108585">
              <a:lnSpc>
                <a:spcPts val="1190"/>
              </a:lnSpc>
              <a:spcBef>
                <a:spcPts val="24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  detection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95477" y="2959609"/>
            <a:ext cx="1057910" cy="584200"/>
            <a:chOff x="395477" y="2959609"/>
            <a:chExt cx="1057910" cy="584200"/>
          </a:xfrm>
        </p:grpSpPr>
        <p:sp>
          <p:nvSpPr>
            <p:cNvPr id="19" name="object 19"/>
            <p:cNvSpPr/>
            <p:nvPr/>
          </p:nvSpPr>
          <p:spPr>
            <a:xfrm>
              <a:off x="832864" y="2959609"/>
              <a:ext cx="182879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5477" y="31371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64510" y="3231784"/>
            <a:ext cx="918844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95477" y="3569209"/>
            <a:ext cx="1057910" cy="1193800"/>
            <a:chOff x="395477" y="3569209"/>
            <a:chExt cx="1057910" cy="1193800"/>
          </a:xfrm>
        </p:grpSpPr>
        <p:sp>
          <p:nvSpPr>
            <p:cNvPr id="23" name="object 23"/>
            <p:cNvSpPr/>
            <p:nvPr/>
          </p:nvSpPr>
          <p:spPr>
            <a:xfrm>
              <a:off x="832864" y="3569209"/>
              <a:ext cx="182879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5477" y="37467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32864" y="4178808"/>
              <a:ext cx="182879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5477" y="43563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37840" y="3841235"/>
            <a:ext cx="972185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collection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"/>
              <a:cs typeface="Arial"/>
            </a:endParaRPr>
          </a:p>
          <a:p>
            <a:pPr marL="12065" marR="5080" algn="ctr">
              <a:lnSpc>
                <a:spcPts val="1190"/>
              </a:lnSpc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Latency</a:t>
            </a:r>
            <a:r>
              <a:rPr sz="11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control  Timestamp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98411" y="692910"/>
            <a:ext cx="563054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Significant pattern noise suppression with DBS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874876" y="2298696"/>
            <a:ext cx="1589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83C3"/>
                </a:solidFill>
                <a:latin typeface="Arial"/>
                <a:cs typeface="Arial"/>
              </a:rPr>
              <a:t>Pattern noise with</a:t>
            </a:r>
            <a:r>
              <a:rPr sz="1200" spc="-60" dirty="0">
                <a:solidFill>
                  <a:srgbClr val="0083C3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83C3"/>
                </a:solidFill>
                <a:latin typeface="Arial"/>
                <a:cs typeface="Arial"/>
              </a:rPr>
              <a:t>DBS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652134" y="1852041"/>
            <a:ext cx="167005" cy="1872614"/>
          </a:xfrm>
          <a:custGeom>
            <a:avLst/>
            <a:gdLst/>
            <a:ahLst/>
            <a:cxnLst/>
            <a:rect l="l" t="t" r="r" b="b"/>
            <a:pathLst>
              <a:path w="167004" h="1872614">
                <a:moveTo>
                  <a:pt x="0" y="0"/>
                </a:moveTo>
                <a:lnTo>
                  <a:pt x="32480" y="1092"/>
                </a:lnTo>
                <a:lnTo>
                  <a:pt x="59002" y="4071"/>
                </a:lnTo>
                <a:lnTo>
                  <a:pt x="76882" y="8492"/>
                </a:lnTo>
                <a:lnTo>
                  <a:pt x="83439" y="13906"/>
                </a:lnTo>
                <a:lnTo>
                  <a:pt x="83439" y="922210"/>
                </a:lnTo>
                <a:lnTo>
                  <a:pt x="89996" y="927624"/>
                </a:lnTo>
                <a:lnTo>
                  <a:pt x="107880" y="932045"/>
                </a:lnTo>
                <a:lnTo>
                  <a:pt x="134402" y="935024"/>
                </a:lnTo>
                <a:lnTo>
                  <a:pt x="166878" y="936116"/>
                </a:lnTo>
                <a:lnTo>
                  <a:pt x="134402" y="937209"/>
                </a:lnTo>
                <a:lnTo>
                  <a:pt x="107880" y="940188"/>
                </a:lnTo>
                <a:lnTo>
                  <a:pt x="89996" y="944609"/>
                </a:lnTo>
                <a:lnTo>
                  <a:pt x="83439" y="950023"/>
                </a:lnTo>
                <a:lnTo>
                  <a:pt x="83439" y="1858327"/>
                </a:lnTo>
                <a:lnTo>
                  <a:pt x="76882" y="1863741"/>
                </a:lnTo>
                <a:lnTo>
                  <a:pt x="59002" y="1868162"/>
                </a:lnTo>
                <a:lnTo>
                  <a:pt x="32480" y="1871141"/>
                </a:lnTo>
                <a:lnTo>
                  <a:pt x="0" y="1872233"/>
                </a:lnTo>
              </a:path>
            </a:pathLst>
          </a:custGeom>
          <a:ln w="160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874876" y="2672880"/>
            <a:ext cx="1800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Pattern noise </a:t>
            </a:r>
            <a:r>
              <a:rPr sz="1200" spc="-5" dirty="0">
                <a:solidFill>
                  <a:srgbClr val="FF0000"/>
                </a:solidFill>
                <a:latin typeface="Arial"/>
                <a:cs typeface="Arial"/>
              </a:rPr>
              <a:t>without</a:t>
            </a:r>
            <a:r>
              <a:rPr sz="12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DBS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81788"/>
            <a:ext cx="2481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76C0"/>
                </a:solidFill>
              </a:rPr>
              <a:t>Detection</a:t>
            </a:r>
            <a:r>
              <a:rPr sz="2400" spc="-55" dirty="0">
                <a:solidFill>
                  <a:srgbClr val="0076C0"/>
                </a:solidFill>
              </a:rPr>
              <a:t> </a:t>
            </a:r>
            <a:r>
              <a:rPr sz="2400" spc="-5" dirty="0">
                <a:solidFill>
                  <a:srgbClr val="0076C0"/>
                </a:solidFill>
              </a:rPr>
              <a:t>Window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395477" y="699516"/>
            <a:ext cx="1057910" cy="406400"/>
          </a:xfrm>
          <a:custGeom>
            <a:avLst/>
            <a:gdLst/>
            <a:ahLst/>
            <a:cxnLst/>
            <a:rect l="l" t="t" r="r" b="b"/>
            <a:pathLst>
              <a:path w="1057910" h="406400">
                <a:moveTo>
                  <a:pt x="1017028" y="0"/>
                </a:moveTo>
                <a:lnTo>
                  <a:pt x="40627" y="0"/>
                </a:lnTo>
                <a:lnTo>
                  <a:pt x="24812" y="3192"/>
                </a:lnTo>
                <a:lnTo>
                  <a:pt x="11898" y="11896"/>
                </a:lnTo>
                <a:lnTo>
                  <a:pt x="3192" y="24806"/>
                </a:lnTo>
                <a:lnTo>
                  <a:pt x="0" y="40614"/>
                </a:lnTo>
                <a:lnTo>
                  <a:pt x="0" y="365531"/>
                </a:lnTo>
                <a:lnTo>
                  <a:pt x="3192" y="381339"/>
                </a:lnTo>
                <a:lnTo>
                  <a:pt x="11898" y="394249"/>
                </a:lnTo>
                <a:lnTo>
                  <a:pt x="24812" y="402953"/>
                </a:lnTo>
                <a:lnTo>
                  <a:pt x="40627" y="406145"/>
                </a:lnTo>
                <a:lnTo>
                  <a:pt x="1017028" y="406145"/>
                </a:lnTo>
                <a:lnTo>
                  <a:pt x="1032843" y="402953"/>
                </a:lnTo>
                <a:lnTo>
                  <a:pt x="1045757" y="394249"/>
                </a:lnTo>
                <a:lnTo>
                  <a:pt x="1054463" y="381339"/>
                </a:lnTo>
                <a:lnTo>
                  <a:pt x="1057656" y="365531"/>
                </a:lnTo>
                <a:lnTo>
                  <a:pt x="1057656" y="40614"/>
                </a:lnTo>
                <a:lnTo>
                  <a:pt x="1054463" y="24806"/>
                </a:lnTo>
                <a:lnTo>
                  <a:pt x="1045757" y="11896"/>
                </a:lnTo>
                <a:lnTo>
                  <a:pt x="1032843" y="3192"/>
                </a:lnTo>
                <a:lnTo>
                  <a:pt x="1017028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8548" y="793979"/>
            <a:ext cx="3124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5477" y="1131571"/>
            <a:ext cx="1057910" cy="2411730"/>
            <a:chOff x="395477" y="1131571"/>
            <a:chExt cx="1057910" cy="2411730"/>
          </a:xfrm>
        </p:grpSpPr>
        <p:sp>
          <p:nvSpPr>
            <p:cNvPr id="6" name="object 6"/>
            <p:cNvSpPr/>
            <p:nvPr/>
          </p:nvSpPr>
          <p:spPr>
            <a:xfrm>
              <a:off x="832864" y="1131571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477" y="13091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5"/>
                  </a:lnTo>
                  <a:lnTo>
                    <a:pt x="1017028" y="406145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0076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2864" y="1740407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5477" y="19187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864" y="23500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5477" y="2527553"/>
              <a:ext cx="1057910" cy="407034"/>
            </a:xfrm>
            <a:custGeom>
              <a:avLst/>
              <a:gdLst/>
              <a:ahLst/>
              <a:cxnLst/>
              <a:rect l="l" t="t" r="r" b="b"/>
              <a:pathLst>
                <a:path w="1057910" h="407035">
                  <a:moveTo>
                    <a:pt x="1017028" y="0"/>
                  </a:moveTo>
                  <a:lnTo>
                    <a:pt x="40627" y="0"/>
                  </a:lnTo>
                  <a:lnTo>
                    <a:pt x="24812" y="3198"/>
                  </a:lnTo>
                  <a:lnTo>
                    <a:pt x="11898" y="11920"/>
                  </a:lnTo>
                  <a:lnTo>
                    <a:pt x="3192" y="24854"/>
                  </a:lnTo>
                  <a:lnTo>
                    <a:pt x="0" y="40690"/>
                  </a:lnTo>
                  <a:lnTo>
                    <a:pt x="0" y="366217"/>
                  </a:lnTo>
                  <a:lnTo>
                    <a:pt x="3192" y="382058"/>
                  </a:lnTo>
                  <a:lnTo>
                    <a:pt x="11898" y="394992"/>
                  </a:lnTo>
                  <a:lnTo>
                    <a:pt x="24812" y="403711"/>
                  </a:lnTo>
                  <a:lnTo>
                    <a:pt x="40627" y="406908"/>
                  </a:lnTo>
                  <a:lnTo>
                    <a:pt x="1017028" y="406908"/>
                  </a:lnTo>
                  <a:lnTo>
                    <a:pt x="1032843" y="403711"/>
                  </a:lnTo>
                  <a:lnTo>
                    <a:pt x="1045757" y="394992"/>
                  </a:lnTo>
                  <a:lnTo>
                    <a:pt x="1054463" y="382058"/>
                  </a:lnTo>
                  <a:lnTo>
                    <a:pt x="1057656" y="366217"/>
                  </a:lnTo>
                  <a:lnTo>
                    <a:pt x="1057656" y="40690"/>
                  </a:lnTo>
                  <a:lnTo>
                    <a:pt x="1054463" y="24854"/>
                  </a:lnTo>
                  <a:lnTo>
                    <a:pt x="1045757" y="11920"/>
                  </a:lnTo>
                  <a:lnTo>
                    <a:pt x="1032843" y="3198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864" y="29596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5477" y="31371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64510" y="1327993"/>
            <a:ext cx="918844" cy="20967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63830" marR="156210" algn="ctr">
              <a:lnSpc>
                <a:spcPts val="1190"/>
              </a:lnSpc>
              <a:spcBef>
                <a:spcPts val="24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etection  window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Coincidence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"/>
              <a:cs typeface="Arial"/>
            </a:endParaRPr>
          </a:p>
          <a:p>
            <a:pPr marL="175260" marR="167640" indent="-635" algn="ctr">
              <a:lnSpc>
                <a:spcPts val="1190"/>
              </a:lnSpc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  detection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95477" y="3569209"/>
            <a:ext cx="1057910" cy="1193800"/>
            <a:chOff x="395477" y="3569209"/>
            <a:chExt cx="1057910" cy="1193800"/>
          </a:xfrm>
        </p:grpSpPr>
        <p:sp>
          <p:nvSpPr>
            <p:cNvPr id="16" name="object 16"/>
            <p:cNvSpPr/>
            <p:nvPr/>
          </p:nvSpPr>
          <p:spPr>
            <a:xfrm>
              <a:off x="832864" y="35692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5477" y="37467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2864" y="4178808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5477" y="43563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37840" y="3841235"/>
            <a:ext cx="972185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collection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"/>
              <a:cs typeface="Arial"/>
            </a:endParaRPr>
          </a:p>
          <a:p>
            <a:pPr marL="12065" marR="5080" algn="ctr">
              <a:lnSpc>
                <a:spcPts val="1190"/>
              </a:lnSpc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Latency</a:t>
            </a:r>
            <a:r>
              <a:rPr sz="11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control  Timestamp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10917" y="1636014"/>
            <a:ext cx="6737603" cy="2303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698411" y="692912"/>
            <a:ext cx="53898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Events outside the detection window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ignored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631648"/>
            <a:ext cx="5783580" cy="10312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40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Use window to synchronize to a shot of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particles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Select reasonable flight-time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only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Discriminate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outliers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81788"/>
            <a:ext cx="4853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76C0"/>
                </a:solidFill>
              </a:rPr>
              <a:t>Example of use </a:t>
            </a:r>
            <a:r>
              <a:rPr sz="2400" dirty="0">
                <a:solidFill>
                  <a:srgbClr val="0076C0"/>
                </a:solidFill>
              </a:rPr>
              <a:t>- </a:t>
            </a:r>
            <a:r>
              <a:rPr sz="2400" spc="-5" dirty="0">
                <a:solidFill>
                  <a:srgbClr val="0076C0"/>
                </a:solidFill>
              </a:rPr>
              <a:t>Detection</a:t>
            </a:r>
            <a:r>
              <a:rPr sz="2400" spc="-15" dirty="0">
                <a:solidFill>
                  <a:srgbClr val="0076C0"/>
                </a:solidFill>
              </a:rPr>
              <a:t> </a:t>
            </a:r>
            <a:r>
              <a:rPr sz="2400" spc="-5" dirty="0">
                <a:solidFill>
                  <a:srgbClr val="0076C0"/>
                </a:solidFill>
              </a:rPr>
              <a:t>Window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2659379" y="2274191"/>
            <a:ext cx="1256030" cy="1323975"/>
            <a:chOff x="2659379" y="2274191"/>
            <a:chExt cx="1256030" cy="1323975"/>
          </a:xfrm>
        </p:grpSpPr>
        <p:sp>
          <p:nvSpPr>
            <p:cNvPr id="5" name="object 5"/>
            <p:cNvSpPr/>
            <p:nvPr/>
          </p:nvSpPr>
          <p:spPr>
            <a:xfrm>
              <a:off x="2815970" y="2337507"/>
              <a:ext cx="67310" cy="888365"/>
            </a:xfrm>
            <a:custGeom>
              <a:avLst/>
              <a:gdLst/>
              <a:ahLst/>
              <a:cxnLst/>
              <a:rect l="l" t="t" r="r" b="b"/>
              <a:pathLst>
                <a:path w="67310" h="888364">
                  <a:moveTo>
                    <a:pt x="0" y="887933"/>
                  </a:moveTo>
                  <a:lnTo>
                    <a:pt x="67221" y="0"/>
                  </a:lnTo>
                </a:path>
              </a:pathLst>
            </a:custGeom>
            <a:ln w="12700">
              <a:solidFill>
                <a:srgbClr val="A0A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44238" y="2274191"/>
              <a:ext cx="76200" cy="79375"/>
            </a:xfrm>
            <a:custGeom>
              <a:avLst/>
              <a:gdLst/>
              <a:ahLst/>
              <a:cxnLst/>
              <a:rect l="l" t="t" r="r" b="b"/>
              <a:pathLst>
                <a:path w="76200" h="79375">
                  <a:moveTo>
                    <a:pt x="43738" y="0"/>
                  </a:moveTo>
                  <a:lnTo>
                    <a:pt x="0" y="73101"/>
                  </a:lnTo>
                  <a:lnTo>
                    <a:pt x="75984" y="78854"/>
                  </a:lnTo>
                  <a:lnTo>
                    <a:pt x="43738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87598" y="2486279"/>
              <a:ext cx="541020" cy="811530"/>
            </a:xfrm>
            <a:custGeom>
              <a:avLst/>
              <a:gdLst/>
              <a:ahLst/>
              <a:cxnLst/>
              <a:rect l="l" t="t" r="r" b="b"/>
              <a:pathLst>
                <a:path w="541020" h="811529">
                  <a:moveTo>
                    <a:pt x="0" y="811263"/>
                  </a:moveTo>
                  <a:lnTo>
                    <a:pt x="540842" y="0"/>
                  </a:lnTo>
                </a:path>
              </a:pathLst>
            </a:custGeom>
            <a:ln w="12700">
              <a:solidFill>
                <a:srgbClr val="A0A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89701" y="2433452"/>
              <a:ext cx="74295" cy="85090"/>
            </a:xfrm>
            <a:custGeom>
              <a:avLst/>
              <a:gdLst/>
              <a:ahLst/>
              <a:cxnLst/>
              <a:rect l="l" t="t" r="r" b="b"/>
              <a:pathLst>
                <a:path w="74295" h="85089">
                  <a:moveTo>
                    <a:pt x="73964" y="0"/>
                  </a:moveTo>
                  <a:lnTo>
                    <a:pt x="0" y="42265"/>
                  </a:lnTo>
                  <a:lnTo>
                    <a:pt x="63398" y="84531"/>
                  </a:lnTo>
                  <a:lnTo>
                    <a:pt x="73964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13150" y="3087530"/>
              <a:ext cx="605155" cy="210820"/>
            </a:xfrm>
            <a:custGeom>
              <a:avLst/>
              <a:gdLst/>
              <a:ahLst/>
              <a:cxnLst/>
              <a:rect l="l" t="t" r="r" b="b"/>
              <a:pathLst>
                <a:path w="605154" h="210820">
                  <a:moveTo>
                    <a:pt x="0" y="210312"/>
                  </a:moveTo>
                  <a:lnTo>
                    <a:pt x="604850" y="0"/>
                  </a:lnTo>
                </a:path>
              </a:pathLst>
            </a:custGeom>
            <a:ln w="12700">
              <a:solidFill>
                <a:srgbClr val="A0A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93487" y="3055714"/>
              <a:ext cx="85090" cy="72390"/>
            </a:xfrm>
            <a:custGeom>
              <a:avLst/>
              <a:gdLst/>
              <a:ahLst/>
              <a:cxnLst/>
              <a:rect l="l" t="t" r="r" b="b"/>
              <a:pathLst>
                <a:path w="85089" h="72389">
                  <a:moveTo>
                    <a:pt x="0" y="0"/>
                  </a:moveTo>
                  <a:lnTo>
                    <a:pt x="25031" y="71970"/>
                  </a:lnTo>
                  <a:lnTo>
                    <a:pt x="84493" y="10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71952" y="3297555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4018" y="0"/>
                  </a:moveTo>
                  <a:lnTo>
                    <a:pt x="110020" y="110020"/>
                  </a:lnTo>
                  <a:lnTo>
                    <a:pt x="0" y="110020"/>
                  </a:lnTo>
                  <a:lnTo>
                    <a:pt x="89014" y="178015"/>
                  </a:lnTo>
                  <a:lnTo>
                    <a:pt x="55003" y="288036"/>
                  </a:lnTo>
                  <a:lnTo>
                    <a:pt x="144018" y="220040"/>
                  </a:lnTo>
                  <a:lnTo>
                    <a:pt x="233019" y="288036"/>
                  </a:lnTo>
                  <a:lnTo>
                    <a:pt x="199021" y="178015"/>
                  </a:lnTo>
                  <a:lnTo>
                    <a:pt x="288036" y="110020"/>
                  </a:lnTo>
                  <a:lnTo>
                    <a:pt x="178015" y="110020"/>
                  </a:lnTo>
                  <a:lnTo>
                    <a:pt x="14401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71952" y="3297555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0" y="110020"/>
                  </a:moveTo>
                  <a:lnTo>
                    <a:pt x="110020" y="110020"/>
                  </a:lnTo>
                  <a:lnTo>
                    <a:pt x="144018" y="0"/>
                  </a:lnTo>
                  <a:lnTo>
                    <a:pt x="178015" y="110020"/>
                  </a:lnTo>
                  <a:lnTo>
                    <a:pt x="288036" y="110020"/>
                  </a:lnTo>
                  <a:lnTo>
                    <a:pt x="199021" y="178015"/>
                  </a:lnTo>
                  <a:lnTo>
                    <a:pt x="233019" y="288036"/>
                  </a:lnTo>
                  <a:lnTo>
                    <a:pt x="144018" y="220040"/>
                  </a:lnTo>
                  <a:lnTo>
                    <a:pt x="55003" y="288036"/>
                  </a:lnTo>
                  <a:lnTo>
                    <a:pt x="89014" y="178015"/>
                  </a:lnTo>
                  <a:lnTo>
                    <a:pt x="0" y="110020"/>
                  </a:lnTo>
                  <a:close/>
                </a:path>
              </a:pathLst>
            </a:custGeom>
            <a:ln w="25146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04006" y="3498724"/>
              <a:ext cx="747395" cy="0"/>
            </a:xfrm>
            <a:custGeom>
              <a:avLst/>
              <a:gdLst/>
              <a:ahLst/>
              <a:cxnLst/>
              <a:rect l="l" t="t" r="r" b="b"/>
              <a:pathLst>
                <a:path w="747395">
                  <a:moveTo>
                    <a:pt x="0" y="0"/>
                  </a:moveTo>
                  <a:lnTo>
                    <a:pt x="747318" y="0"/>
                  </a:lnTo>
                </a:path>
              </a:pathLst>
            </a:custGeom>
            <a:ln w="12700">
              <a:solidFill>
                <a:srgbClr val="A0A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38624" y="346062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043421" y="2698242"/>
            <a:ext cx="313690" cy="889635"/>
            <a:chOff x="6043421" y="2698242"/>
            <a:chExt cx="313690" cy="889635"/>
          </a:xfrm>
        </p:grpSpPr>
        <p:sp>
          <p:nvSpPr>
            <p:cNvPr id="16" name="object 16"/>
            <p:cNvSpPr/>
            <p:nvPr/>
          </p:nvSpPr>
          <p:spPr>
            <a:xfrm>
              <a:off x="6055994" y="2710815"/>
              <a:ext cx="288290" cy="864235"/>
            </a:xfrm>
            <a:custGeom>
              <a:avLst/>
              <a:gdLst/>
              <a:ahLst/>
              <a:cxnLst/>
              <a:rect l="l" t="t" r="r" b="b"/>
              <a:pathLst>
                <a:path w="288289" h="864235">
                  <a:moveTo>
                    <a:pt x="144018" y="0"/>
                  </a:moveTo>
                  <a:lnTo>
                    <a:pt x="98496" y="22026"/>
                  </a:lnTo>
                  <a:lnTo>
                    <a:pt x="58962" y="83360"/>
                  </a:lnTo>
                  <a:lnTo>
                    <a:pt x="42181" y="126544"/>
                  </a:lnTo>
                  <a:lnTo>
                    <a:pt x="27786" y="176887"/>
                  </a:lnTo>
                  <a:lnTo>
                    <a:pt x="16074" y="233498"/>
                  </a:lnTo>
                  <a:lnTo>
                    <a:pt x="7342" y="295490"/>
                  </a:lnTo>
                  <a:lnTo>
                    <a:pt x="1884" y="361971"/>
                  </a:lnTo>
                  <a:lnTo>
                    <a:pt x="0" y="432054"/>
                  </a:lnTo>
                  <a:lnTo>
                    <a:pt x="1884" y="502136"/>
                  </a:lnTo>
                  <a:lnTo>
                    <a:pt x="7342" y="568617"/>
                  </a:lnTo>
                  <a:lnTo>
                    <a:pt x="16074" y="630609"/>
                  </a:lnTo>
                  <a:lnTo>
                    <a:pt x="27786" y="687220"/>
                  </a:lnTo>
                  <a:lnTo>
                    <a:pt x="42181" y="737563"/>
                  </a:lnTo>
                  <a:lnTo>
                    <a:pt x="58962" y="780747"/>
                  </a:lnTo>
                  <a:lnTo>
                    <a:pt x="77832" y="815883"/>
                  </a:lnTo>
                  <a:lnTo>
                    <a:pt x="120657" y="858453"/>
                  </a:lnTo>
                  <a:lnTo>
                    <a:pt x="144018" y="864108"/>
                  </a:lnTo>
                  <a:lnTo>
                    <a:pt x="167378" y="858453"/>
                  </a:lnTo>
                  <a:lnTo>
                    <a:pt x="210203" y="815883"/>
                  </a:lnTo>
                  <a:lnTo>
                    <a:pt x="229073" y="780747"/>
                  </a:lnTo>
                  <a:lnTo>
                    <a:pt x="245854" y="737563"/>
                  </a:lnTo>
                  <a:lnTo>
                    <a:pt x="260249" y="687220"/>
                  </a:lnTo>
                  <a:lnTo>
                    <a:pt x="271961" y="630609"/>
                  </a:lnTo>
                  <a:lnTo>
                    <a:pt x="280693" y="568617"/>
                  </a:lnTo>
                  <a:lnTo>
                    <a:pt x="286151" y="502136"/>
                  </a:lnTo>
                  <a:lnTo>
                    <a:pt x="288036" y="432054"/>
                  </a:lnTo>
                  <a:lnTo>
                    <a:pt x="286151" y="361971"/>
                  </a:lnTo>
                  <a:lnTo>
                    <a:pt x="280693" y="295490"/>
                  </a:lnTo>
                  <a:lnTo>
                    <a:pt x="271961" y="233498"/>
                  </a:lnTo>
                  <a:lnTo>
                    <a:pt x="260249" y="176887"/>
                  </a:lnTo>
                  <a:lnTo>
                    <a:pt x="245854" y="126544"/>
                  </a:lnTo>
                  <a:lnTo>
                    <a:pt x="229073" y="83360"/>
                  </a:lnTo>
                  <a:lnTo>
                    <a:pt x="210203" y="48224"/>
                  </a:lnTo>
                  <a:lnTo>
                    <a:pt x="167378" y="5654"/>
                  </a:lnTo>
                  <a:lnTo>
                    <a:pt x="14401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55994" y="2710815"/>
              <a:ext cx="288290" cy="864235"/>
            </a:xfrm>
            <a:custGeom>
              <a:avLst/>
              <a:gdLst/>
              <a:ahLst/>
              <a:cxnLst/>
              <a:rect l="l" t="t" r="r" b="b"/>
              <a:pathLst>
                <a:path w="288289" h="864235">
                  <a:moveTo>
                    <a:pt x="0" y="432054"/>
                  </a:moveTo>
                  <a:lnTo>
                    <a:pt x="1884" y="361971"/>
                  </a:lnTo>
                  <a:lnTo>
                    <a:pt x="7342" y="295490"/>
                  </a:lnTo>
                  <a:lnTo>
                    <a:pt x="16074" y="233498"/>
                  </a:lnTo>
                  <a:lnTo>
                    <a:pt x="27786" y="176887"/>
                  </a:lnTo>
                  <a:lnTo>
                    <a:pt x="42181" y="126544"/>
                  </a:lnTo>
                  <a:lnTo>
                    <a:pt x="58962" y="83360"/>
                  </a:lnTo>
                  <a:lnTo>
                    <a:pt x="77832" y="48224"/>
                  </a:lnTo>
                  <a:lnTo>
                    <a:pt x="120657" y="5654"/>
                  </a:lnTo>
                  <a:lnTo>
                    <a:pt x="144018" y="0"/>
                  </a:lnTo>
                  <a:lnTo>
                    <a:pt x="167378" y="5654"/>
                  </a:lnTo>
                  <a:lnTo>
                    <a:pt x="210203" y="48224"/>
                  </a:lnTo>
                  <a:lnTo>
                    <a:pt x="229073" y="83360"/>
                  </a:lnTo>
                  <a:lnTo>
                    <a:pt x="245854" y="126544"/>
                  </a:lnTo>
                  <a:lnTo>
                    <a:pt x="260249" y="176887"/>
                  </a:lnTo>
                  <a:lnTo>
                    <a:pt x="271961" y="233498"/>
                  </a:lnTo>
                  <a:lnTo>
                    <a:pt x="280693" y="295490"/>
                  </a:lnTo>
                  <a:lnTo>
                    <a:pt x="286151" y="361971"/>
                  </a:lnTo>
                  <a:lnTo>
                    <a:pt x="288036" y="432054"/>
                  </a:lnTo>
                  <a:lnTo>
                    <a:pt x="286151" y="502136"/>
                  </a:lnTo>
                  <a:lnTo>
                    <a:pt x="280693" y="568617"/>
                  </a:lnTo>
                  <a:lnTo>
                    <a:pt x="271961" y="630609"/>
                  </a:lnTo>
                  <a:lnTo>
                    <a:pt x="260249" y="687220"/>
                  </a:lnTo>
                  <a:lnTo>
                    <a:pt x="245854" y="737563"/>
                  </a:lnTo>
                  <a:lnTo>
                    <a:pt x="229073" y="780747"/>
                  </a:lnTo>
                  <a:lnTo>
                    <a:pt x="210203" y="815883"/>
                  </a:lnTo>
                  <a:lnTo>
                    <a:pt x="167378" y="858453"/>
                  </a:lnTo>
                  <a:lnTo>
                    <a:pt x="144018" y="864108"/>
                  </a:lnTo>
                  <a:lnTo>
                    <a:pt x="120657" y="858453"/>
                  </a:lnTo>
                  <a:lnTo>
                    <a:pt x="77832" y="815883"/>
                  </a:lnTo>
                  <a:lnTo>
                    <a:pt x="58962" y="780747"/>
                  </a:lnTo>
                  <a:lnTo>
                    <a:pt x="42181" y="737563"/>
                  </a:lnTo>
                  <a:lnTo>
                    <a:pt x="27786" y="687220"/>
                  </a:lnTo>
                  <a:lnTo>
                    <a:pt x="16074" y="630609"/>
                  </a:lnTo>
                  <a:lnTo>
                    <a:pt x="7342" y="568617"/>
                  </a:lnTo>
                  <a:lnTo>
                    <a:pt x="1884" y="502136"/>
                  </a:lnTo>
                  <a:lnTo>
                    <a:pt x="0" y="432054"/>
                  </a:lnTo>
                  <a:close/>
                </a:path>
              </a:pathLst>
            </a:custGeom>
            <a:ln w="25146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195571" y="2611373"/>
            <a:ext cx="313690" cy="313690"/>
            <a:chOff x="4195571" y="2611373"/>
            <a:chExt cx="313690" cy="313690"/>
          </a:xfrm>
        </p:grpSpPr>
        <p:sp>
          <p:nvSpPr>
            <p:cNvPr id="19" name="object 19"/>
            <p:cNvSpPr/>
            <p:nvPr/>
          </p:nvSpPr>
          <p:spPr>
            <a:xfrm>
              <a:off x="4208144" y="2623946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216027" y="0"/>
                  </a:moveTo>
                  <a:lnTo>
                    <a:pt x="72009" y="0"/>
                  </a:lnTo>
                  <a:lnTo>
                    <a:pt x="0" y="144018"/>
                  </a:lnTo>
                  <a:lnTo>
                    <a:pt x="72009" y="288036"/>
                  </a:lnTo>
                  <a:lnTo>
                    <a:pt x="216027" y="288036"/>
                  </a:lnTo>
                  <a:lnTo>
                    <a:pt x="288036" y="144018"/>
                  </a:lnTo>
                  <a:lnTo>
                    <a:pt x="216027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08144" y="2623946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0" y="144018"/>
                  </a:moveTo>
                  <a:lnTo>
                    <a:pt x="72009" y="0"/>
                  </a:lnTo>
                  <a:lnTo>
                    <a:pt x="216027" y="0"/>
                  </a:lnTo>
                  <a:lnTo>
                    <a:pt x="288036" y="144018"/>
                  </a:lnTo>
                  <a:lnTo>
                    <a:pt x="216027" y="288036"/>
                  </a:lnTo>
                  <a:lnTo>
                    <a:pt x="72009" y="288036"/>
                  </a:lnTo>
                  <a:lnTo>
                    <a:pt x="0" y="144018"/>
                  </a:lnTo>
                  <a:close/>
                </a:path>
              </a:pathLst>
            </a:custGeom>
            <a:ln w="25146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662042" y="2675508"/>
            <a:ext cx="1222375" cy="441325"/>
            <a:chOff x="4662042" y="2675508"/>
            <a:chExt cx="1222375" cy="441325"/>
          </a:xfrm>
        </p:grpSpPr>
        <p:sp>
          <p:nvSpPr>
            <p:cNvPr id="22" name="object 22"/>
            <p:cNvSpPr/>
            <p:nvPr/>
          </p:nvSpPr>
          <p:spPr>
            <a:xfrm>
              <a:off x="4668392" y="2681858"/>
              <a:ext cx="1156335" cy="403225"/>
            </a:xfrm>
            <a:custGeom>
              <a:avLst/>
              <a:gdLst/>
              <a:ahLst/>
              <a:cxnLst/>
              <a:rect l="l" t="t" r="r" b="b"/>
              <a:pathLst>
                <a:path w="1156335" h="403225">
                  <a:moveTo>
                    <a:pt x="0" y="0"/>
                  </a:moveTo>
                  <a:lnTo>
                    <a:pt x="1155801" y="402767"/>
                  </a:lnTo>
                </a:path>
              </a:pathLst>
            </a:custGeom>
            <a:ln w="12700">
              <a:solidFill>
                <a:srgbClr val="A0A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99658" y="3044466"/>
              <a:ext cx="85090" cy="72390"/>
            </a:xfrm>
            <a:custGeom>
              <a:avLst/>
              <a:gdLst/>
              <a:ahLst/>
              <a:cxnLst/>
              <a:rect l="l" t="t" r="r" b="b"/>
              <a:pathLst>
                <a:path w="85089" h="72389">
                  <a:moveTo>
                    <a:pt x="25082" y="0"/>
                  </a:moveTo>
                  <a:lnTo>
                    <a:pt x="0" y="71958"/>
                  </a:lnTo>
                  <a:lnTo>
                    <a:pt x="84493" y="61061"/>
                  </a:lnTo>
                  <a:lnTo>
                    <a:pt x="25082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549221" y="3660573"/>
            <a:ext cx="5892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ource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4266801" y="2986963"/>
            <a:ext cx="53911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arg</a:t>
            </a:r>
            <a:r>
              <a:rPr sz="1400" spc="-10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79806" y="3603225"/>
            <a:ext cx="6985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Detector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81788"/>
            <a:ext cx="1703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76C0"/>
                </a:solidFill>
              </a:rPr>
              <a:t>Coincidence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395477" y="699516"/>
            <a:ext cx="1057910" cy="406400"/>
          </a:xfrm>
          <a:custGeom>
            <a:avLst/>
            <a:gdLst/>
            <a:ahLst/>
            <a:cxnLst/>
            <a:rect l="l" t="t" r="r" b="b"/>
            <a:pathLst>
              <a:path w="1057910" h="406400">
                <a:moveTo>
                  <a:pt x="1017028" y="0"/>
                </a:moveTo>
                <a:lnTo>
                  <a:pt x="40627" y="0"/>
                </a:lnTo>
                <a:lnTo>
                  <a:pt x="24812" y="3192"/>
                </a:lnTo>
                <a:lnTo>
                  <a:pt x="11898" y="11896"/>
                </a:lnTo>
                <a:lnTo>
                  <a:pt x="3192" y="24806"/>
                </a:lnTo>
                <a:lnTo>
                  <a:pt x="0" y="40614"/>
                </a:lnTo>
                <a:lnTo>
                  <a:pt x="0" y="365531"/>
                </a:lnTo>
                <a:lnTo>
                  <a:pt x="3192" y="381339"/>
                </a:lnTo>
                <a:lnTo>
                  <a:pt x="11898" y="394249"/>
                </a:lnTo>
                <a:lnTo>
                  <a:pt x="24812" y="402953"/>
                </a:lnTo>
                <a:lnTo>
                  <a:pt x="40627" y="406145"/>
                </a:lnTo>
                <a:lnTo>
                  <a:pt x="1017028" y="406145"/>
                </a:lnTo>
                <a:lnTo>
                  <a:pt x="1032843" y="402953"/>
                </a:lnTo>
                <a:lnTo>
                  <a:pt x="1045757" y="394249"/>
                </a:lnTo>
                <a:lnTo>
                  <a:pt x="1054463" y="381339"/>
                </a:lnTo>
                <a:lnTo>
                  <a:pt x="1057656" y="365531"/>
                </a:lnTo>
                <a:lnTo>
                  <a:pt x="1057656" y="40614"/>
                </a:lnTo>
                <a:lnTo>
                  <a:pt x="1054463" y="24806"/>
                </a:lnTo>
                <a:lnTo>
                  <a:pt x="1045757" y="11896"/>
                </a:lnTo>
                <a:lnTo>
                  <a:pt x="1032843" y="3192"/>
                </a:lnTo>
                <a:lnTo>
                  <a:pt x="1017028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8548" y="793979"/>
            <a:ext cx="3124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5477" y="1131571"/>
            <a:ext cx="1057910" cy="2411730"/>
            <a:chOff x="395477" y="1131571"/>
            <a:chExt cx="1057910" cy="2411730"/>
          </a:xfrm>
        </p:grpSpPr>
        <p:sp>
          <p:nvSpPr>
            <p:cNvPr id="6" name="object 6"/>
            <p:cNvSpPr/>
            <p:nvPr/>
          </p:nvSpPr>
          <p:spPr>
            <a:xfrm>
              <a:off x="832864" y="1131571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477" y="13091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5"/>
                  </a:lnTo>
                  <a:lnTo>
                    <a:pt x="1017028" y="406145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2864" y="1740407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5477" y="19187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0076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864" y="23500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5477" y="2527553"/>
              <a:ext cx="1057910" cy="407034"/>
            </a:xfrm>
            <a:custGeom>
              <a:avLst/>
              <a:gdLst/>
              <a:ahLst/>
              <a:cxnLst/>
              <a:rect l="l" t="t" r="r" b="b"/>
              <a:pathLst>
                <a:path w="1057910" h="407035">
                  <a:moveTo>
                    <a:pt x="1017028" y="0"/>
                  </a:moveTo>
                  <a:lnTo>
                    <a:pt x="40627" y="0"/>
                  </a:lnTo>
                  <a:lnTo>
                    <a:pt x="24812" y="3198"/>
                  </a:lnTo>
                  <a:lnTo>
                    <a:pt x="11898" y="11920"/>
                  </a:lnTo>
                  <a:lnTo>
                    <a:pt x="3192" y="24854"/>
                  </a:lnTo>
                  <a:lnTo>
                    <a:pt x="0" y="40690"/>
                  </a:lnTo>
                  <a:lnTo>
                    <a:pt x="0" y="366217"/>
                  </a:lnTo>
                  <a:lnTo>
                    <a:pt x="3192" y="382058"/>
                  </a:lnTo>
                  <a:lnTo>
                    <a:pt x="11898" y="394992"/>
                  </a:lnTo>
                  <a:lnTo>
                    <a:pt x="24812" y="403711"/>
                  </a:lnTo>
                  <a:lnTo>
                    <a:pt x="40627" y="406908"/>
                  </a:lnTo>
                  <a:lnTo>
                    <a:pt x="1017028" y="406908"/>
                  </a:lnTo>
                  <a:lnTo>
                    <a:pt x="1032843" y="403711"/>
                  </a:lnTo>
                  <a:lnTo>
                    <a:pt x="1045757" y="394992"/>
                  </a:lnTo>
                  <a:lnTo>
                    <a:pt x="1054463" y="382058"/>
                  </a:lnTo>
                  <a:lnTo>
                    <a:pt x="1057656" y="366217"/>
                  </a:lnTo>
                  <a:lnTo>
                    <a:pt x="1057656" y="40690"/>
                  </a:lnTo>
                  <a:lnTo>
                    <a:pt x="1054463" y="24854"/>
                  </a:lnTo>
                  <a:lnTo>
                    <a:pt x="1045757" y="11920"/>
                  </a:lnTo>
                  <a:lnTo>
                    <a:pt x="1032843" y="3198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864" y="29596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5477" y="31371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64510" y="1327993"/>
            <a:ext cx="918844" cy="20967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63830" marR="156210" algn="ctr">
              <a:lnSpc>
                <a:spcPts val="1190"/>
              </a:lnSpc>
              <a:spcBef>
                <a:spcPts val="24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etection  window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Coincidence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"/>
              <a:cs typeface="Arial"/>
            </a:endParaRPr>
          </a:p>
          <a:p>
            <a:pPr marL="175260" marR="167640" indent="-635" algn="ctr">
              <a:lnSpc>
                <a:spcPts val="1190"/>
              </a:lnSpc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  detection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95477" y="3569209"/>
            <a:ext cx="1057910" cy="584200"/>
            <a:chOff x="395477" y="3569209"/>
            <a:chExt cx="1057910" cy="584200"/>
          </a:xfrm>
        </p:grpSpPr>
        <p:sp>
          <p:nvSpPr>
            <p:cNvPr id="16" name="object 16"/>
            <p:cNvSpPr/>
            <p:nvPr/>
          </p:nvSpPr>
          <p:spPr>
            <a:xfrm>
              <a:off x="832864" y="35692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5477" y="37467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53080" y="3841235"/>
            <a:ext cx="94297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collection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95477" y="4178808"/>
            <a:ext cx="1057910" cy="584200"/>
            <a:chOff x="395477" y="4178808"/>
            <a:chExt cx="1057910" cy="584200"/>
          </a:xfrm>
        </p:grpSpPr>
        <p:sp>
          <p:nvSpPr>
            <p:cNvPr id="20" name="object 20"/>
            <p:cNvSpPr/>
            <p:nvPr/>
          </p:nvSpPr>
          <p:spPr>
            <a:xfrm>
              <a:off x="832864" y="4178808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5477" y="43563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37840" y="4375249"/>
            <a:ext cx="972185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40970" marR="5080" indent="-128905">
              <a:lnSpc>
                <a:spcPts val="1190"/>
              </a:lnSpc>
              <a:spcBef>
                <a:spcPts val="24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Latency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control  Timestamp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98411" y="692912"/>
            <a:ext cx="61264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Coincidence used for channel-dependent triggering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411492" y="1456290"/>
            <a:ext cx="5361608" cy="2138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001099" y="4049353"/>
            <a:ext cx="61480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 marR="5080" indent="-24765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latin typeface="Arial"/>
                <a:cs typeface="Arial"/>
              </a:rPr>
              <a:t>Trigger </a:t>
            </a:r>
            <a:r>
              <a:rPr sz="1600" spc="-5" dirty="0">
                <a:latin typeface="Arial"/>
                <a:cs typeface="Arial"/>
              </a:rPr>
              <a:t>event on green channel only if it occurs within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configurable  timeslot (the coincidence window) after the red channel is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triggered.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631647"/>
            <a:ext cx="8226425" cy="21590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Study flight time 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particles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Multiple sets of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detectors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Particles/pulses only stored if hitting multiple detectors within a certain  time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frame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Other pulses are discarded to reduce data to be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transferred/stored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15" dirty="0">
                <a:latin typeface="Arial"/>
                <a:cs typeface="Arial"/>
              </a:rPr>
              <a:t>Timestamp </a:t>
            </a:r>
            <a:r>
              <a:rPr sz="2000" spc="-5" dirty="0">
                <a:latin typeface="Arial"/>
                <a:cs typeface="Arial"/>
              </a:rPr>
              <a:t>is used to determine flight time between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detectors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81788"/>
            <a:ext cx="40754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76C0"/>
                </a:solidFill>
              </a:rPr>
              <a:t>Example of use </a:t>
            </a:r>
            <a:r>
              <a:rPr sz="2400" dirty="0">
                <a:solidFill>
                  <a:srgbClr val="0076C0"/>
                </a:solidFill>
              </a:rPr>
              <a:t>-</a:t>
            </a:r>
            <a:r>
              <a:rPr sz="2400" spc="-15" dirty="0">
                <a:solidFill>
                  <a:srgbClr val="0076C0"/>
                </a:solidFill>
              </a:rPr>
              <a:t> </a:t>
            </a:r>
            <a:r>
              <a:rPr sz="2400" spc="-5" dirty="0">
                <a:solidFill>
                  <a:srgbClr val="0076C0"/>
                </a:solidFill>
              </a:rPr>
              <a:t>Coincidence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81788"/>
            <a:ext cx="5566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76C0"/>
                </a:solidFill>
              </a:rPr>
              <a:t>Example of use </a:t>
            </a:r>
            <a:r>
              <a:rPr sz="2400" dirty="0">
                <a:solidFill>
                  <a:srgbClr val="0076C0"/>
                </a:solidFill>
              </a:rPr>
              <a:t>- </a:t>
            </a:r>
            <a:r>
              <a:rPr sz="2400" spc="-5" dirty="0">
                <a:solidFill>
                  <a:srgbClr val="0076C0"/>
                </a:solidFill>
              </a:rPr>
              <a:t>Coincidence,</a:t>
            </a:r>
            <a:r>
              <a:rPr sz="2400" spc="15" dirty="0">
                <a:solidFill>
                  <a:srgbClr val="0076C0"/>
                </a:solidFill>
              </a:rPr>
              <a:t> </a:t>
            </a:r>
            <a:r>
              <a:rPr sz="2400" spc="-5" dirty="0">
                <a:solidFill>
                  <a:srgbClr val="0076C0"/>
                </a:solidFill>
              </a:rPr>
              <a:t>continued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204722" y="1075182"/>
            <a:ext cx="6734555" cy="35844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540" y="692912"/>
            <a:ext cx="28682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Time-of-flight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example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81788"/>
            <a:ext cx="75317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76C0"/>
                </a:solidFill>
              </a:rPr>
              <a:t>Intelligent Pulse Detection </a:t>
            </a:r>
            <a:r>
              <a:rPr sz="2400" dirty="0">
                <a:solidFill>
                  <a:srgbClr val="0076C0"/>
                </a:solidFill>
              </a:rPr>
              <a:t>vs </a:t>
            </a:r>
            <a:r>
              <a:rPr sz="2400" spc="-5" dirty="0">
                <a:solidFill>
                  <a:srgbClr val="0076C0"/>
                </a:solidFill>
              </a:rPr>
              <a:t>Standard Data</a:t>
            </a:r>
            <a:r>
              <a:rPr sz="2400" spc="-114" dirty="0">
                <a:solidFill>
                  <a:srgbClr val="0076C0"/>
                </a:solidFill>
              </a:rPr>
              <a:t> </a:t>
            </a:r>
            <a:r>
              <a:rPr sz="2400" spc="-5" dirty="0">
                <a:solidFill>
                  <a:srgbClr val="0076C0"/>
                </a:solidFill>
              </a:rPr>
              <a:t>Acquisition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395477" y="699516"/>
            <a:ext cx="1057910" cy="406400"/>
          </a:xfrm>
          <a:custGeom>
            <a:avLst/>
            <a:gdLst/>
            <a:ahLst/>
            <a:cxnLst/>
            <a:rect l="l" t="t" r="r" b="b"/>
            <a:pathLst>
              <a:path w="1057910" h="406400">
                <a:moveTo>
                  <a:pt x="1017028" y="0"/>
                </a:moveTo>
                <a:lnTo>
                  <a:pt x="40627" y="0"/>
                </a:lnTo>
                <a:lnTo>
                  <a:pt x="24812" y="3192"/>
                </a:lnTo>
                <a:lnTo>
                  <a:pt x="11898" y="11896"/>
                </a:lnTo>
                <a:lnTo>
                  <a:pt x="3192" y="24806"/>
                </a:lnTo>
                <a:lnTo>
                  <a:pt x="0" y="40614"/>
                </a:lnTo>
                <a:lnTo>
                  <a:pt x="0" y="365531"/>
                </a:lnTo>
                <a:lnTo>
                  <a:pt x="3192" y="381339"/>
                </a:lnTo>
                <a:lnTo>
                  <a:pt x="11898" y="394249"/>
                </a:lnTo>
                <a:lnTo>
                  <a:pt x="24812" y="402953"/>
                </a:lnTo>
                <a:lnTo>
                  <a:pt x="40627" y="406145"/>
                </a:lnTo>
                <a:lnTo>
                  <a:pt x="1017028" y="406145"/>
                </a:lnTo>
                <a:lnTo>
                  <a:pt x="1032843" y="402953"/>
                </a:lnTo>
                <a:lnTo>
                  <a:pt x="1045757" y="394249"/>
                </a:lnTo>
                <a:lnTo>
                  <a:pt x="1054463" y="381339"/>
                </a:lnTo>
                <a:lnTo>
                  <a:pt x="1057656" y="365531"/>
                </a:lnTo>
                <a:lnTo>
                  <a:pt x="1057656" y="40614"/>
                </a:lnTo>
                <a:lnTo>
                  <a:pt x="1054463" y="24806"/>
                </a:lnTo>
                <a:lnTo>
                  <a:pt x="1045757" y="11896"/>
                </a:lnTo>
                <a:lnTo>
                  <a:pt x="1032843" y="3192"/>
                </a:lnTo>
                <a:lnTo>
                  <a:pt x="1017028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8548" y="793979"/>
            <a:ext cx="3124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5477" y="1131571"/>
            <a:ext cx="1057910" cy="584200"/>
            <a:chOff x="395477" y="1131571"/>
            <a:chExt cx="1057910" cy="584200"/>
          </a:xfrm>
        </p:grpSpPr>
        <p:sp>
          <p:nvSpPr>
            <p:cNvPr id="6" name="object 6"/>
            <p:cNvSpPr/>
            <p:nvPr/>
          </p:nvSpPr>
          <p:spPr>
            <a:xfrm>
              <a:off x="832864" y="1131571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477" y="13091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5"/>
                  </a:lnTo>
                  <a:lnTo>
                    <a:pt x="1017028" y="406145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16148" y="1327993"/>
            <a:ext cx="615950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74930" marR="5080" indent="-62865">
              <a:lnSpc>
                <a:spcPts val="1190"/>
              </a:lnSpc>
              <a:spcBef>
                <a:spcPts val="24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etection  window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5477" y="1740407"/>
            <a:ext cx="1057910" cy="1194435"/>
            <a:chOff x="395477" y="1740407"/>
            <a:chExt cx="1057910" cy="1194435"/>
          </a:xfrm>
        </p:grpSpPr>
        <p:sp>
          <p:nvSpPr>
            <p:cNvPr id="10" name="object 10"/>
            <p:cNvSpPr/>
            <p:nvPr/>
          </p:nvSpPr>
          <p:spPr>
            <a:xfrm>
              <a:off x="832864" y="1740407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5477" y="19187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864" y="23500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5477" y="2527553"/>
              <a:ext cx="1057910" cy="407034"/>
            </a:xfrm>
            <a:custGeom>
              <a:avLst/>
              <a:gdLst/>
              <a:ahLst/>
              <a:cxnLst/>
              <a:rect l="l" t="t" r="r" b="b"/>
              <a:pathLst>
                <a:path w="1057910" h="407035">
                  <a:moveTo>
                    <a:pt x="1017028" y="0"/>
                  </a:moveTo>
                  <a:lnTo>
                    <a:pt x="40627" y="0"/>
                  </a:lnTo>
                  <a:lnTo>
                    <a:pt x="24812" y="3198"/>
                  </a:lnTo>
                  <a:lnTo>
                    <a:pt x="11898" y="11920"/>
                  </a:lnTo>
                  <a:lnTo>
                    <a:pt x="3192" y="24854"/>
                  </a:lnTo>
                  <a:lnTo>
                    <a:pt x="0" y="40690"/>
                  </a:lnTo>
                  <a:lnTo>
                    <a:pt x="0" y="366217"/>
                  </a:lnTo>
                  <a:lnTo>
                    <a:pt x="3192" y="382058"/>
                  </a:lnTo>
                  <a:lnTo>
                    <a:pt x="11898" y="394992"/>
                  </a:lnTo>
                  <a:lnTo>
                    <a:pt x="24812" y="403711"/>
                  </a:lnTo>
                  <a:lnTo>
                    <a:pt x="40627" y="406908"/>
                  </a:lnTo>
                  <a:lnTo>
                    <a:pt x="1017028" y="406908"/>
                  </a:lnTo>
                  <a:lnTo>
                    <a:pt x="1032843" y="403711"/>
                  </a:lnTo>
                  <a:lnTo>
                    <a:pt x="1045757" y="394992"/>
                  </a:lnTo>
                  <a:lnTo>
                    <a:pt x="1054463" y="382058"/>
                  </a:lnTo>
                  <a:lnTo>
                    <a:pt x="1057656" y="366217"/>
                  </a:lnTo>
                  <a:lnTo>
                    <a:pt x="1057656" y="40690"/>
                  </a:lnTo>
                  <a:lnTo>
                    <a:pt x="1054463" y="24854"/>
                  </a:lnTo>
                  <a:lnTo>
                    <a:pt x="1045757" y="11920"/>
                  </a:lnTo>
                  <a:lnTo>
                    <a:pt x="1032843" y="3198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0076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26994" y="2012881"/>
            <a:ext cx="795020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Coincidence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"/>
              <a:cs typeface="Arial"/>
            </a:endParaRPr>
          </a:p>
          <a:p>
            <a:pPr marL="113030" marR="106045" indent="-635" algn="ctr">
              <a:lnSpc>
                <a:spcPts val="1190"/>
              </a:lnSpc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  detection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95477" y="2959609"/>
            <a:ext cx="1057910" cy="584200"/>
            <a:chOff x="395477" y="2959609"/>
            <a:chExt cx="1057910" cy="584200"/>
          </a:xfrm>
        </p:grpSpPr>
        <p:sp>
          <p:nvSpPr>
            <p:cNvPr id="16" name="object 16"/>
            <p:cNvSpPr/>
            <p:nvPr/>
          </p:nvSpPr>
          <p:spPr>
            <a:xfrm>
              <a:off x="832864" y="29596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5477" y="31371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64510" y="3231784"/>
            <a:ext cx="918844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95477" y="3569209"/>
            <a:ext cx="1057910" cy="1193800"/>
            <a:chOff x="395477" y="3569209"/>
            <a:chExt cx="1057910" cy="1193800"/>
          </a:xfrm>
        </p:grpSpPr>
        <p:sp>
          <p:nvSpPr>
            <p:cNvPr id="20" name="object 20"/>
            <p:cNvSpPr/>
            <p:nvPr/>
          </p:nvSpPr>
          <p:spPr>
            <a:xfrm>
              <a:off x="832864" y="35692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5477" y="37467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2864" y="4178808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5477" y="43563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37840" y="3841235"/>
            <a:ext cx="972185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collection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"/>
              <a:cs typeface="Arial"/>
            </a:endParaRPr>
          </a:p>
          <a:p>
            <a:pPr marL="12065" marR="5080" algn="ctr">
              <a:lnSpc>
                <a:spcPts val="1190"/>
              </a:lnSpc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Latency</a:t>
            </a:r>
            <a:r>
              <a:rPr sz="11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control  Timestamp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455451" y="1465902"/>
            <a:ext cx="5173691" cy="33667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698411" y="546246"/>
            <a:ext cx="6803390" cy="1129665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50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Individual channel and dynamic data-driven record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length</a:t>
            </a:r>
            <a:endParaRPr sz="20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1040"/>
              </a:spcBef>
              <a:buClr>
                <a:srgbClr val="0076C0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800" spc="-5" dirty="0">
                <a:latin typeface="Arial"/>
                <a:cs typeface="Arial"/>
              </a:rPr>
              <a:t>Fixed </a:t>
            </a:r>
            <a:r>
              <a:rPr sz="1800" dirty="0">
                <a:latin typeface="Arial"/>
                <a:cs typeface="Arial"/>
              </a:rPr>
              <a:t>vs variable </a:t>
            </a:r>
            <a:r>
              <a:rPr sz="1800" spc="-5" dirty="0">
                <a:latin typeface="Arial"/>
                <a:cs typeface="Arial"/>
              </a:rPr>
              <a:t>record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lengths</a:t>
            </a:r>
            <a:endParaRPr sz="1800">
              <a:latin typeface="Arial"/>
              <a:cs typeface="Arial"/>
            </a:endParaRPr>
          </a:p>
          <a:p>
            <a:pPr marR="102235" algn="ctr">
              <a:lnSpc>
                <a:spcPct val="100000"/>
              </a:lnSpc>
              <a:spcBef>
                <a:spcPts val="620"/>
              </a:spcBef>
            </a:pPr>
            <a:r>
              <a:rPr sz="1100" spc="-5" dirty="0">
                <a:latin typeface="Arial"/>
                <a:cs typeface="Arial"/>
              </a:rPr>
              <a:t>Fixed record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length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27" name="object 27"/>
          <p:cNvSpPr txBox="1"/>
          <p:nvPr/>
        </p:nvSpPr>
        <p:spPr>
          <a:xfrm>
            <a:off x="4434715" y="3166563"/>
            <a:ext cx="13919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latin typeface="Arial"/>
                <a:cs typeface="Arial"/>
              </a:rPr>
              <a:t>Variable record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length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81788"/>
            <a:ext cx="3549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76C0"/>
                </a:solidFill>
              </a:rPr>
              <a:t>Intelligent Pulse</a:t>
            </a:r>
            <a:r>
              <a:rPr sz="2400" spc="-40" dirty="0">
                <a:solidFill>
                  <a:srgbClr val="0076C0"/>
                </a:solidFill>
              </a:rPr>
              <a:t> </a:t>
            </a:r>
            <a:r>
              <a:rPr sz="2400" spc="-5" dirty="0">
                <a:solidFill>
                  <a:srgbClr val="0076C0"/>
                </a:solidFill>
              </a:rPr>
              <a:t>Detection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395477" y="699516"/>
            <a:ext cx="1057910" cy="406400"/>
          </a:xfrm>
          <a:custGeom>
            <a:avLst/>
            <a:gdLst/>
            <a:ahLst/>
            <a:cxnLst/>
            <a:rect l="l" t="t" r="r" b="b"/>
            <a:pathLst>
              <a:path w="1057910" h="406400">
                <a:moveTo>
                  <a:pt x="1017028" y="0"/>
                </a:moveTo>
                <a:lnTo>
                  <a:pt x="40627" y="0"/>
                </a:lnTo>
                <a:lnTo>
                  <a:pt x="24812" y="3192"/>
                </a:lnTo>
                <a:lnTo>
                  <a:pt x="11898" y="11896"/>
                </a:lnTo>
                <a:lnTo>
                  <a:pt x="3192" y="24806"/>
                </a:lnTo>
                <a:lnTo>
                  <a:pt x="0" y="40614"/>
                </a:lnTo>
                <a:lnTo>
                  <a:pt x="0" y="365531"/>
                </a:lnTo>
                <a:lnTo>
                  <a:pt x="3192" y="381339"/>
                </a:lnTo>
                <a:lnTo>
                  <a:pt x="11898" y="394249"/>
                </a:lnTo>
                <a:lnTo>
                  <a:pt x="24812" y="402953"/>
                </a:lnTo>
                <a:lnTo>
                  <a:pt x="40627" y="406145"/>
                </a:lnTo>
                <a:lnTo>
                  <a:pt x="1017028" y="406145"/>
                </a:lnTo>
                <a:lnTo>
                  <a:pt x="1032843" y="402953"/>
                </a:lnTo>
                <a:lnTo>
                  <a:pt x="1045757" y="394249"/>
                </a:lnTo>
                <a:lnTo>
                  <a:pt x="1054463" y="381339"/>
                </a:lnTo>
                <a:lnTo>
                  <a:pt x="1057656" y="365531"/>
                </a:lnTo>
                <a:lnTo>
                  <a:pt x="1057656" y="40614"/>
                </a:lnTo>
                <a:lnTo>
                  <a:pt x="1054463" y="24806"/>
                </a:lnTo>
                <a:lnTo>
                  <a:pt x="1045757" y="11896"/>
                </a:lnTo>
                <a:lnTo>
                  <a:pt x="1032843" y="3192"/>
                </a:lnTo>
                <a:lnTo>
                  <a:pt x="1017028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8548" y="793979"/>
            <a:ext cx="3124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5477" y="1131571"/>
            <a:ext cx="1057910" cy="584200"/>
            <a:chOff x="395477" y="1131571"/>
            <a:chExt cx="1057910" cy="584200"/>
          </a:xfrm>
        </p:grpSpPr>
        <p:sp>
          <p:nvSpPr>
            <p:cNvPr id="6" name="object 6"/>
            <p:cNvSpPr/>
            <p:nvPr/>
          </p:nvSpPr>
          <p:spPr>
            <a:xfrm>
              <a:off x="832864" y="1131571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477" y="13091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5"/>
                  </a:lnTo>
                  <a:lnTo>
                    <a:pt x="1017028" y="406145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16148" y="1327993"/>
            <a:ext cx="615950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74930" marR="5080" indent="-62865">
              <a:lnSpc>
                <a:spcPts val="1190"/>
              </a:lnSpc>
              <a:spcBef>
                <a:spcPts val="24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etection  window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5477" y="1740407"/>
            <a:ext cx="1057910" cy="584835"/>
            <a:chOff x="395477" y="1740407"/>
            <a:chExt cx="1057910" cy="584835"/>
          </a:xfrm>
        </p:grpSpPr>
        <p:sp>
          <p:nvSpPr>
            <p:cNvPr id="10" name="object 10"/>
            <p:cNvSpPr/>
            <p:nvPr/>
          </p:nvSpPr>
          <p:spPr>
            <a:xfrm>
              <a:off x="832864" y="1740407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5477" y="19187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26994" y="2012881"/>
            <a:ext cx="7950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Coincidence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95477" y="2350009"/>
            <a:ext cx="1057910" cy="1193800"/>
            <a:chOff x="395477" y="2350009"/>
            <a:chExt cx="1057910" cy="1193800"/>
          </a:xfrm>
        </p:grpSpPr>
        <p:sp>
          <p:nvSpPr>
            <p:cNvPr id="14" name="object 14"/>
            <p:cNvSpPr/>
            <p:nvPr/>
          </p:nvSpPr>
          <p:spPr>
            <a:xfrm>
              <a:off x="832864" y="23500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5477" y="2527554"/>
              <a:ext cx="1057910" cy="407034"/>
            </a:xfrm>
            <a:custGeom>
              <a:avLst/>
              <a:gdLst/>
              <a:ahLst/>
              <a:cxnLst/>
              <a:rect l="l" t="t" r="r" b="b"/>
              <a:pathLst>
                <a:path w="1057910" h="407035">
                  <a:moveTo>
                    <a:pt x="1017028" y="0"/>
                  </a:moveTo>
                  <a:lnTo>
                    <a:pt x="40627" y="0"/>
                  </a:lnTo>
                  <a:lnTo>
                    <a:pt x="24812" y="3198"/>
                  </a:lnTo>
                  <a:lnTo>
                    <a:pt x="11898" y="11920"/>
                  </a:lnTo>
                  <a:lnTo>
                    <a:pt x="3192" y="24854"/>
                  </a:lnTo>
                  <a:lnTo>
                    <a:pt x="0" y="40690"/>
                  </a:lnTo>
                  <a:lnTo>
                    <a:pt x="0" y="366217"/>
                  </a:lnTo>
                  <a:lnTo>
                    <a:pt x="3192" y="382058"/>
                  </a:lnTo>
                  <a:lnTo>
                    <a:pt x="11898" y="394992"/>
                  </a:lnTo>
                  <a:lnTo>
                    <a:pt x="24812" y="403711"/>
                  </a:lnTo>
                  <a:lnTo>
                    <a:pt x="40627" y="406908"/>
                  </a:lnTo>
                  <a:lnTo>
                    <a:pt x="1017028" y="406908"/>
                  </a:lnTo>
                  <a:lnTo>
                    <a:pt x="1032843" y="403711"/>
                  </a:lnTo>
                  <a:lnTo>
                    <a:pt x="1045757" y="394992"/>
                  </a:lnTo>
                  <a:lnTo>
                    <a:pt x="1054463" y="382058"/>
                  </a:lnTo>
                  <a:lnTo>
                    <a:pt x="1057656" y="366217"/>
                  </a:lnTo>
                  <a:lnTo>
                    <a:pt x="1057656" y="40690"/>
                  </a:lnTo>
                  <a:lnTo>
                    <a:pt x="1054463" y="24854"/>
                  </a:lnTo>
                  <a:lnTo>
                    <a:pt x="1045757" y="11920"/>
                  </a:lnTo>
                  <a:lnTo>
                    <a:pt x="1032843" y="3198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0076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864" y="29596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5477" y="31371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64510" y="2546894"/>
            <a:ext cx="918844" cy="87820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75260" marR="167640" indent="-635" algn="ctr">
              <a:lnSpc>
                <a:spcPts val="1190"/>
              </a:lnSpc>
              <a:spcBef>
                <a:spcPts val="24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  detection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95477" y="3569209"/>
            <a:ext cx="1057910" cy="584200"/>
            <a:chOff x="395477" y="3569209"/>
            <a:chExt cx="1057910" cy="584200"/>
          </a:xfrm>
        </p:grpSpPr>
        <p:sp>
          <p:nvSpPr>
            <p:cNvPr id="20" name="object 20"/>
            <p:cNvSpPr/>
            <p:nvPr/>
          </p:nvSpPr>
          <p:spPr>
            <a:xfrm>
              <a:off x="832864" y="35692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5477" y="37467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53080" y="3841235"/>
            <a:ext cx="94297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collection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95477" y="4178808"/>
            <a:ext cx="1057910" cy="584200"/>
            <a:chOff x="395477" y="4178808"/>
            <a:chExt cx="1057910" cy="584200"/>
          </a:xfrm>
        </p:grpSpPr>
        <p:sp>
          <p:nvSpPr>
            <p:cNvPr id="24" name="object 24"/>
            <p:cNvSpPr/>
            <p:nvPr/>
          </p:nvSpPr>
          <p:spPr>
            <a:xfrm>
              <a:off x="832864" y="4178808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5477" y="43563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37840" y="4375249"/>
            <a:ext cx="972185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40970" marR="5080" indent="-128905">
              <a:lnSpc>
                <a:spcPts val="1190"/>
              </a:lnSpc>
              <a:spcBef>
                <a:spcPts val="24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Latency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control  Timestamp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052066" y="1514094"/>
            <a:ext cx="4751832" cy="1591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191657" y="1742216"/>
            <a:ext cx="16516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The pulse start is  determined by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  trigger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level.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191657" y="3654683"/>
            <a:ext cx="16516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The pulse end is  determined by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  reset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level.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052066" y="3185160"/>
            <a:ext cx="4751831" cy="1598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698411" y="546246"/>
            <a:ext cx="5964555" cy="883285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342265" marR="26670" indent="-342265" algn="r">
              <a:lnSpc>
                <a:spcPct val="100000"/>
              </a:lnSpc>
              <a:spcBef>
                <a:spcPts val="1250"/>
              </a:spcBef>
              <a:buClr>
                <a:srgbClr val="7E7E7E"/>
              </a:buClr>
              <a:buFont typeface="Wingdings"/>
              <a:buChar char=""/>
              <a:tabLst>
                <a:tab pos="342265" algn="l"/>
                <a:tab pos="342900" algn="l"/>
              </a:tabLst>
            </a:pPr>
            <a:r>
              <a:rPr sz="2000" spc="-15" dirty="0">
                <a:latin typeface="Arial"/>
                <a:cs typeface="Arial"/>
              </a:rPr>
              <a:t>Trigger </a:t>
            </a:r>
            <a:r>
              <a:rPr sz="2000" spc="-5" dirty="0">
                <a:latin typeface="Arial"/>
                <a:cs typeface="Arial"/>
              </a:rPr>
              <a:t>and reset levels relative to stable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baseline</a:t>
            </a:r>
            <a:endParaRPr sz="2000">
              <a:latin typeface="Arial"/>
              <a:cs typeface="Arial"/>
            </a:endParaRPr>
          </a:p>
          <a:p>
            <a:pPr marL="285115" marR="5080" lvl="1" indent="-285115" algn="r">
              <a:lnSpc>
                <a:spcPct val="100000"/>
              </a:lnSpc>
              <a:spcBef>
                <a:spcPts val="1040"/>
              </a:spcBef>
              <a:buClr>
                <a:srgbClr val="0076C0"/>
              </a:buClr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sz="1800" spc="-5" dirty="0">
                <a:latin typeface="Arial"/>
                <a:cs typeface="Arial"/>
              </a:rPr>
              <a:t>Determines </a:t>
            </a:r>
            <a:r>
              <a:rPr sz="1800" dirty="0">
                <a:latin typeface="Arial"/>
                <a:cs typeface="Arial"/>
              </a:rPr>
              <a:t>beginning and end of </a:t>
            </a:r>
            <a:r>
              <a:rPr sz="1800" spc="-5" dirty="0">
                <a:latin typeface="Arial"/>
                <a:cs typeface="Arial"/>
              </a:rPr>
              <a:t>pulse data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record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81788"/>
            <a:ext cx="7448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76C0"/>
                </a:solidFill>
              </a:rPr>
              <a:t>Example of use </a:t>
            </a:r>
            <a:r>
              <a:rPr sz="2400" dirty="0">
                <a:solidFill>
                  <a:srgbClr val="0076C0"/>
                </a:solidFill>
              </a:rPr>
              <a:t>– </a:t>
            </a:r>
            <a:r>
              <a:rPr sz="2400" spc="-5" dirty="0">
                <a:solidFill>
                  <a:srgbClr val="0076C0"/>
                </a:solidFill>
              </a:rPr>
              <a:t>Dynamic Data-Driven Record</a:t>
            </a:r>
            <a:r>
              <a:rPr sz="2400" spc="55" dirty="0">
                <a:solidFill>
                  <a:srgbClr val="0076C0"/>
                </a:solidFill>
              </a:rPr>
              <a:t> </a:t>
            </a:r>
            <a:r>
              <a:rPr sz="2400" spc="-5" dirty="0">
                <a:solidFill>
                  <a:srgbClr val="0076C0"/>
                </a:solidFill>
              </a:rPr>
              <a:t>Length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83540" y="631648"/>
            <a:ext cx="7093584" cy="112268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Any radiation source has a random generation of particles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Optimize recording/transfer to only include meaningful data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Example application - Thomson scattering in fusion reactors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851660"/>
            <a:ext cx="9143999" cy="2992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0948" y="1016707"/>
            <a:ext cx="5888692" cy="3642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81788"/>
            <a:ext cx="3527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solidFill>
                  <a:srgbClr val="0076C0"/>
                </a:solidFill>
              </a:rPr>
              <a:t>Valid </a:t>
            </a:r>
            <a:r>
              <a:rPr sz="2400" spc="-15" dirty="0">
                <a:solidFill>
                  <a:srgbClr val="0076C0"/>
                </a:solidFill>
              </a:rPr>
              <a:t>Trigger/Reset</a:t>
            </a:r>
            <a:r>
              <a:rPr sz="2400" spc="-5" dirty="0">
                <a:solidFill>
                  <a:srgbClr val="0076C0"/>
                </a:solidFill>
              </a:rPr>
              <a:t> Points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95477" y="699516"/>
            <a:ext cx="1057910" cy="406400"/>
          </a:xfrm>
          <a:custGeom>
            <a:avLst/>
            <a:gdLst/>
            <a:ahLst/>
            <a:cxnLst/>
            <a:rect l="l" t="t" r="r" b="b"/>
            <a:pathLst>
              <a:path w="1057910" h="406400">
                <a:moveTo>
                  <a:pt x="1017028" y="0"/>
                </a:moveTo>
                <a:lnTo>
                  <a:pt x="40627" y="0"/>
                </a:lnTo>
                <a:lnTo>
                  <a:pt x="24812" y="3192"/>
                </a:lnTo>
                <a:lnTo>
                  <a:pt x="11898" y="11896"/>
                </a:lnTo>
                <a:lnTo>
                  <a:pt x="3192" y="24806"/>
                </a:lnTo>
                <a:lnTo>
                  <a:pt x="0" y="40614"/>
                </a:lnTo>
                <a:lnTo>
                  <a:pt x="0" y="365531"/>
                </a:lnTo>
                <a:lnTo>
                  <a:pt x="3192" y="381339"/>
                </a:lnTo>
                <a:lnTo>
                  <a:pt x="11898" y="394249"/>
                </a:lnTo>
                <a:lnTo>
                  <a:pt x="24812" y="402953"/>
                </a:lnTo>
                <a:lnTo>
                  <a:pt x="40627" y="406145"/>
                </a:lnTo>
                <a:lnTo>
                  <a:pt x="1017028" y="406145"/>
                </a:lnTo>
                <a:lnTo>
                  <a:pt x="1032843" y="402953"/>
                </a:lnTo>
                <a:lnTo>
                  <a:pt x="1045757" y="394249"/>
                </a:lnTo>
                <a:lnTo>
                  <a:pt x="1054463" y="381339"/>
                </a:lnTo>
                <a:lnTo>
                  <a:pt x="1057656" y="365531"/>
                </a:lnTo>
                <a:lnTo>
                  <a:pt x="1057656" y="40614"/>
                </a:lnTo>
                <a:lnTo>
                  <a:pt x="1054463" y="24806"/>
                </a:lnTo>
                <a:lnTo>
                  <a:pt x="1045757" y="11896"/>
                </a:lnTo>
                <a:lnTo>
                  <a:pt x="1032843" y="3192"/>
                </a:lnTo>
                <a:lnTo>
                  <a:pt x="1017028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8548" y="793979"/>
            <a:ext cx="3124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95477" y="1131571"/>
            <a:ext cx="1057910" cy="2411730"/>
            <a:chOff x="395477" y="1131571"/>
            <a:chExt cx="1057910" cy="2411730"/>
          </a:xfrm>
        </p:grpSpPr>
        <p:sp>
          <p:nvSpPr>
            <p:cNvPr id="7" name="object 7"/>
            <p:cNvSpPr/>
            <p:nvPr/>
          </p:nvSpPr>
          <p:spPr>
            <a:xfrm>
              <a:off x="832864" y="1131571"/>
              <a:ext cx="182879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5477" y="13091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5"/>
                  </a:lnTo>
                  <a:lnTo>
                    <a:pt x="1017028" y="406145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2864" y="1740407"/>
              <a:ext cx="182879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5477" y="19187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864" y="2350009"/>
              <a:ext cx="182879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5477" y="2527553"/>
              <a:ext cx="1057910" cy="407034"/>
            </a:xfrm>
            <a:custGeom>
              <a:avLst/>
              <a:gdLst/>
              <a:ahLst/>
              <a:cxnLst/>
              <a:rect l="l" t="t" r="r" b="b"/>
              <a:pathLst>
                <a:path w="1057910" h="407035">
                  <a:moveTo>
                    <a:pt x="1017028" y="0"/>
                  </a:moveTo>
                  <a:lnTo>
                    <a:pt x="40627" y="0"/>
                  </a:lnTo>
                  <a:lnTo>
                    <a:pt x="24812" y="3198"/>
                  </a:lnTo>
                  <a:lnTo>
                    <a:pt x="11898" y="11920"/>
                  </a:lnTo>
                  <a:lnTo>
                    <a:pt x="3192" y="24854"/>
                  </a:lnTo>
                  <a:lnTo>
                    <a:pt x="0" y="40690"/>
                  </a:lnTo>
                  <a:lnTo>
                    <a:pt x="0" y="366217"/>
                  </a:lnTo>
                  <a:lnTo>
                    <a:pt x="3192" y="382058"/>
                  </a:lnTo>
                  <a:lnTo>
                    <a:pt x="11898" y="394992"/>
                  </a:lnTo>
                  <a:lnTo>
                    <a:pt x="24812" y="403711"/>
                  </a:lnTo>
                  <a:lnTo>
                    <a:pt x="40627" y="406908"/>
                  </a:lnTo>
                  <a:lnTo>
                    <a:pt x="1017028" y="406908"/>
                  </a:lnTo>
                  <a:lnTo>
                    <a:pt x="1032843" y="403711"/>
                  </a:lnTo>
                  <a:lnTo>
                    <a:pt x="1045757" y="394992"/>
                  </a:lnTo>
                  <a:lnTo>
                    <a:pt x="1054463" y="382058"/>
                  </a:lnTo>
                  <a:lnTo>
                    <a:pt x="1057656" y="366217"/>
                  </a:lnTo>
                  <a:lnTo>
                    <a:pt x="1057656" y="40690"/>
                  </a:lnTo>
                  <a:lnTo>
                    <a:pt x="1054463" y="24854"/>
                  </a:lnTo>
                  <a:lnTo>
                    <a:pt x="1045757" y="11920"/>
                  </a:lnTo>
                  <a:lnTo>
                    <a:pt x="1032843" y="3198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0076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864" y="2959609"/>
              <a:ext cx="182879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5477" y="31371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64510" y="1327993"/>
            <a:ext cx="918844" cy="20967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63830" marR="156210" algn="ctr">
              <a:lnSpc>
                <a:spcPts val="1190"/>
              </a:lnSpc>
              <a:spcBef>
                <a:spcPts val="24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etection  window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Coincidence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"/>
              <a:cs typeface="Arial"/>
            </a:endParaRPr>
          </a:p>
          <a:p>
            <a:pPr marL="175260" marR="167640" indent="-635" algn="ctr">
              <a:lnSpc>
                <a:spcPts val="1190"/>
              </a:lnSpc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  detection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95477" y="3569209"/>
            <a:ext cx="1057910" cy="584200"/>
            <a:chOff x="395477" y="3569209"/>
            <a:chExt cx="1057910" cy="584200"/>
          </a:xfrm>
        </p:grpSpPr>
        <p:sp>
          <p:nvSpPr>
            <p:cNvPr id="17" name="object 17"/>
            <p:cNvSpPr/>
            <p:nvPr/>
          </p:nvSpPr>
          <p:spPr>
            <a:xfrm>
              <a:off x="832864" y="3569209"/>
              <a:ext cx="182879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5477" y="37467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53080" y="3841235"/>
            <a:ext cx="94297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collection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95477" y="4178808"/>
            <a:ext cx="1057910" cy="584200"/>
            <a:chOff x="395477" y="4178808"/>
            <a:chExt cx="1057910" cy="584200"/>
          </a:xfrm>
        </p:grpSpPr>
        <p:sp>
          <p:nvSpPr>
            <p:cNvPr id="21" name="object 21"/>
            <p:cNvSpPr/>
            <p:nvPr/>
          </p:nvSpPr>
          <p:spPr>
            <a:xfrm>
              <a:off x="832864" y="4178808"/>
              <a:ext cx="182879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5477" y="43563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37840" y="4375249"/>
            <a:ext cx="972185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40970" marR="5080" indent="-128905">
              <a:lnSpc>
                <a:spcPts val="1190"/>
              </a:lnSpc>
              <a:spcBef>
                <a:spcPts val="24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Latency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control  Timestamp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1698411" y="692912"/>
            <a:ext cx="68008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Signal may contain noise that results in false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trigger/reset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98411" y="4293312"/>
            <a:ext cx="64160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95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Safety mechanism required that prevents false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events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630828"/>
            <a:ext cx="5557520" cy="40144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5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Intelligent pulse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detection</a:t>
            </a:r>
            <a:endParaRPr sz="20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440"/>
              </a:spcBef>
              <a:buClr>
                <a:srgbClr val="0076C0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800" spc="-5" dirty="0">
                <a:latin typeface="Arial"/>
                <a:cs typeface="Arial"/>
              </a:rPr>
              <a:t>Pulse Detection Solution </a:t>
            </a:r>
            <a:r>
              <a:rPr sz="1800" dirty="0">
                <a:latin typeface="Arial"/>
                <a:cs typeface="Arial"/>
              </a:rPr>
              <a:t>&amp; </a:t>
            </a:r>
            <a:r>
              <a:rPr sz="1800" spc="-5" dirty="0">
                <a:latin typeface="Arial"/>
                <a:cs typeface="Arial"/>
              </a:rPr>
              <a:t>Supported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Products</a:t>
            </a:r>
            <a:endParaRPr sz="18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430"/>
              </a:spcBef>
              <a:buClr>
                <a:srgbClr val="0076C0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800" spc="-5" dirty="0">
                <a:latin typeface="Arial"/>
                <a:cs typeface="Arial"/>
              </a:rPr>
              <a:t>Pulse Detection Application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Examples</a:t>
            </a:r>
            <a:endParaRPr sz="18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434"/>
              </a:spcBef>
              <a:buClr>
                <a:srgbClr val="0076C0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800" spc="-5" dirty="0">
                <a:latin typeface="Arial"/>
                <a:cs typeface="Arial"/>
              </a:rPr>
              <a:t>FWPD Pulse Detection Feature Overview</a:t>
            </a:r>
            <a:endParaRPr sz="18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385"/>
              </a:spcBef>
              <a:buClr>
                <a:srgbClr val="7E7E7E"/>
              </a:buClr>
              <a:buFont typeface="Wingdings"/>
              <a:buChar char=""/>
              <a:tabLst>
                <a:tab pos="1155065" algn="l"/>
                <a:tab pos="1155700" algn="l"/>
              </a:tabLst>
            </a:pPr>
            <a:r>
              <a:rPr sz="1600" spc="-5" dirty="0">
                <a:latin typeface="Arial"/>
                <a:cs typeface="Arial"/>
              </a:rPr>
              <a:t>Digital Baseline Stabilization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(DBS)</a:t>
            </a:r>
            <a:endParaRPr sz="16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385"/>
              </a:spcBef>
              <a:buClr>
                <a:srgbClr val="7E7E7E"/>
              </a:buClr>
              <a:buFont typeface="Wingdings"/>
              <a:buChar char=""/>
              <a:tabLst>
                <a:tab pos="1155065" algn="l"/>
                <a:tab pos="1155700" algn="l"/>
              </a:tabLst>
            </a:pPr>
            <a:r>
              <a:rPr sz="1600" spc="-5" dirty="0">
                <a:latin typeface="Arial"/>
                <a:cs typeface="Arial"/>
              </a:rPr>
              <a:t>Detection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Window</a:t>
            </a:r>
            <a:endParaRPr sz="16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384"/>
              </a:spcBef>
              <a:buClr>
                <a:srgbClr val="7E7E7E"/>
              </a:buClr>
              <a:buFont typeface="Wingdings"/>
              <a:buChar char=""/>
              <a:tabLst>
                <a:tab pos="1155065" algn="l"/>
                <a:tab pos="1155700" algn="l"/>
              </a:tabLst>
            </a:pPr>
            <a:r>
              <a:rPr sz="1600" spc="-5" dirty="0">
                <a:latin typeface="Arial"/>
                <a:cs typeface="Arial"/>
              </a:rPr>
              <a:t>Coincidence</a:t>
            </a:r>
            <a:endParaRPr sz="16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380"/>
              </a:spcBef>
              <a:buClr>
                <a:srgbClr val="7E7E7E"/>
              </a:buClr>
              <a:buFont typeface="Wingdings"/>
              <a:buChar char=""/>
              <a:tabLst>
                <a:tab pos="1155065" algn="l"/>
                <a:tab pos="1155700" algn="l"/>
              </a:tabLst>
            </a:pPr>
            <a:r>
              <a:rPr sz="1600" spc="-5" dirty="0">
                <a:latin typeface="Arial"/>
                <a:cs typeface="Arial"/>
              </a:rPr>
              <a:t>Intelligent Pulse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Detection</a:t>
            </a:r>
            <a:endParaRPr sz="16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385"/>
              </a:spcBef>
              <a:buClr>
                <a:srgbClr val="7E7E7E"/>
              </a:buClr>
              <a:buFont typeface="Wingdings"/>
              <a:buChar char=""/>
              <a:tabLst>
                <a:tab pos="1155065" algn="l"/>
                <a:tab pos="1155700" algn="l"/>
              </a:tabLst>
            </a:pPr>
            <a:r>
              <a:rPr sz="1600" spc="-5" dirty="0">
                <a:latin typeface="Arial"/>
                <a:cs typeface="Arial"/>
              </a:rPr>
              <a:t>Hysteresis</a:t>
            </a:r>
            <a:endParaRPr sz="16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385"/>
              </a:spcBef>
              <a:buClr>
                <a:srgbClr val="7E7E7E"/>
              </a:buClr>
              <a:buFont typeface="Wingdings"/>
              <a:buChar char=""/>
              <a:tabLst>
                <a:tab pos="1155065" algn="l"/>
                <a:tab pos="1155700" algn="l"/>
              </a:tabLst>
            </a:pPr>
            <a:r>
              <a:rPr sz="1600" spc="-5" dirty="0">
                <a:latin typeface="Arial"/>
                <a:cs typeface="Arial"/>
              </a:rPr>
              <a:t>Real-time or Custom Pulse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Analysis</a:t>
            </a:r>
            <a:endParaRPr sz="16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385"/>
              </a:spcBef>
              <a:buClr>
                <a:srgbClr val="7E7E7E"/>
              </a:buClr>
              <a:buFont typeface="Wingdings"/>
              <a:buChar char=""/>
              <a:tabLst>
                <a:tab pos="1155065" algn="l"/>
                <a:tab pos="1155700" algn="l"/>
              </a:tabLst>
            </a:pPr>
            <a:r>
              <a:rPr sz="1600" spc="-5" dirty="0">
                <a:latin typeface="Arial"/>
                <a:cs typeface="Arial"/>
              </a:rPr>
              <a:t>Data collection and Data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Multiplexer</a:t>
            </a:r>
            <a:endParaRPr sz="16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384"/>
              </a:spcBef>
              <a:buClr>
                <a:srgbClr val="7E7E7E"/>
              </a:buClr>
              <a:buFont typeface="Wingdings"/>
              <a:buChar char=""/>
              <a:tabLst>
                <a:tab pos="1155065" algn="l"/>
                <a:tab pos="1155700" algn="l"/>
              </a:tabLst>
            </a:pPr>
            <a:r>
              <a:rPr sz="1600" spc="-10" dirty="0">
                <a:latin typeface="Arial"/>
                <a:cs typeface="Arial"/>
              </a:rPr>
              <a:t>Timestamp</a:t>
            </a:r>
            <a:endParaRPr sz="16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380"/>
              </a:spcBef>
              <a:buClr>
                <a:srgbClr val="7E7E7E"/>
              </a:buClr>
              <a:buFont typeface="Wingdings"/>
              <a:buChar char=""/>
              <a:tabLst>
                <a:tab pos="1155065" algn="l"/>
                <a:tab pos="1155700" algn="l"/>
              </a:tabLst>
            </a:pPr>
            <a:r>
              <a:rPr sz="1600" spc="-5" dirty="0">
                <a:latin typeface="Arial"/>
                <a:cs typeface="Arial"/>
              </a:rPr>
              <a:t>Latency Control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81788"/>
            <a:ext cx="1075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6C0"/>
                </a:solidFill>
              </a:rPr>
              <a:t>A</a:t>
            </a:r>
            <a:r>
              <a:rPr sz="2400" spc="-5" dirty="0">
                <a:solidFill>
                  <a:srgbClr val="0076C0"/>
                </a:solidFill>
              </a:rPr>
              <a:t>genda</a:t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81788"/>
            <a:ext cx="3993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0076C0"/>
                </a:solidFill>
              </a:rPr>
              <a:t>Trigger/Reset </a:t>
            </a:r>
            <a:r>
              <a:rPr sz="2400" spc="-5" dirty="0">
                <a:solidFill>
                  <a:srgbClr val="0076C0"/>
                </a:solidFill>
              </a:rPr>
              <a:t>Arm</a:t>
            </a:r>
            <a:r>
              <a:rPr sz="2400" spc="-125" dirty="0">
                <a:solidFill>
                  <a:srgbClr val="0076C0"/>
                </a:solidFill>
              </a:rPr>
              <a:t> </a:t>
            </a:r>
            <a:r>
              <a:rPr sz="2400" spc="-5" dirty="0">
                <a:solidFill>
                  <a:srgbClr val="0076C0"/>
                </a:solidFill>
              </a:rPr>
              <a:t>Hysteresis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395477" y="699516"/>
            <a:ext cx="1057910" cy="406400"/>
          </a:xfrm>
          <a:custGeom>
            <a:avLst/>
            <a:gdLst/>
            <a:ahLst/>
            <a:cxnLst/>
            <a:rect l="l" t="t" r="r" b="b"/>
            <a:pathLst>
              <a:path w="1057910" h="406400">
                <a:moveTo>
                  <a:pt x="1017028" y="0"/>
                </a:moveTo>
                <a:lnTo>
                  <a:pt x="40627" y="0"/>
                </a:lnTo>
                <a:lnTo>
                  <a:pt x="24812" y="3192"/>
                </a:lnTo>
                <a:lnTo>
                  <a:pt x="11898" y="11896"/>
                </a:lnTo>
                <a:lnTo>
                  <a:pt x="3192" y="24806"/>
                </a:lnTo>
                <a:lnTo>
                  <a:pt x="0" y="40614"/>
                </a:lnTo>
                <a:lnTo>
                  <a:pt x="0" y="365531"/>
                </a:lnTo>
                <a:lnTo>
                  <a:pt x="3192" y="381339"/>
                </a:lnTo>
                <a:lnTo>
                  <a:pt x="11898" y="394249"/>
                </a:lnTo>
                <a:lnTo>
                  <a:pt x="24812" y="402953"/>
                </a:lnTo>
                <a:lnTo>
                  <a:pt x="40627" y="406145"/>
                </a:lnTo>
                <a:lnTo>
                  <a:pt x="1017028" y="406145"/>
                </a:lnTo>
                <a:lnTo>
                  <a:pt x="1032843" y="402953"/>
                </a:lnTo>
                <a:lnTo>
                  <a:pt x="1045757" y="394249"/>
                </a:lnTo>
                <a:lnTo>
                  <a:pt x="1054463" y="381339"/>
                </a:lnTo>
                <a:lnTo>
                  <a:pt x="1057656" y="365531"/>
                </a:lnTo>
                <a:lnTo>
                  <a:pt x="1057656" y="40614"/>
                </a:lnTo>
                <a:lnTo>
                  <a:pt x="1054463" y="24806"/>
                </a:lnTo>
                <a:lnTo>
                  <a:pt x="1045757" y="11896"/>
                </a:lnTo>
                <a:lnTo>
                  <a:pt x="1032843" y="3192"/>
                </a:lnTo>
                <a:lnTo>
                  <a:pt x="1017028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8548" y="793979"/>
            <a:ext cx="3124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5477" y="1131571"/>
            <a:ext cx="1057910" cy="2411730"/>
            <a:chOff x="395477" y="1131571"/>
            <a:chExt cx="1057910" cy="2411730"/>
          </a:xfrm>
        </p:grpSpPr>
        <p:sp>
          <p:nvSpPr>
            <p:cNvPr id="6" name="object 6"/>
            <p:cNvSpPr/>
            <p:nvPr/>
          </p:nvSpPr>
          <p:spPr>
            <a:xfrm>
              <a:off x="832864" y="1131571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477" y="13091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5"/>
                  </a:lnTo>
                  <a:lnTo>
                    <a:pt x="1017028" y="406145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2864" y="1740407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5477" y="19187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864" y="23500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5477" y="2527553"/>
              <a:ext cx="1057910" cy="407034"/>
            </a:xfrm>
            <a:custGeom>
              <a:avLst/>
              <a:gdLst/>
              <a:ahLst/>
              <a:cxnLst/>
              <a:rect l="l" t="t" r="r" b="b"/>
              <a:pathLst>
                <a:path w="1057910" h="407035">
                  <a:moveTo>
                    <a:pt x="1017028" y="0"/>
                  </a:moveTo>
                  <a:lnTo>
                    <a:pt x="40627" y="0"/>
                  </a:lnTo>
                  <a:lnTo>
                    <a:pt x="24812" y="3198"/>
                  </a:lnTo>
                  <a:lnTo>
                    <a:pt x="11898" y="11920"/>
                  </a:lnTo>
                  <a:lnTo>
                    <a:pt x="3192" y="24854"/>
                  </a:lnTo>
                  <a:lnTo>
                    <a:pt x="0" y="40690"/>
                  </a:lnTo>
                  <a:lnTo>
                    <a:pt x="0" y="366217"/>
                  </a:lnTo>
                  <a:lnTo>
                    <a:pt x="3192" y="382058"/>
                  </a:lnTo>
                  <a:lnTo>
                    <a:pt x="11898" y="394992"/>
                  </a:lnTo>
                  <a:lnTo>
                    <a:pt x="24812" y="403711"/>
                  </a:lnTo>
                  <a:lnTo>
                    <a:pt x="40627" y="406908"/>
                  </a:lnTo>
                  <a:lnTo>
                    <a:pt x="1017028" y="406908"/>
                  </a:lnTo>
                  <a:lnTo>
                    <a:pt x="1032843" y="403711"/>
                  </a:lnTo>
                  <a:lnTo>
                    <a:pt x="1045757" y="394992"/>
                  </a:lnTo>
                  <a:lnTo>
                    <a:pt x="1054463" y="382058"/>
                  </a:lnTo>
                  <a:lnTo>
                    <a:pt x="1057656" y="366217"/>
                  </a:lnTo>
                  <a:lnTo>
                    <a:pt x="1057656" y="40690"/>
                  </a:lnTo>
                  <a:lnTo>
                    <a:pt x="1054463" y="24854"/>
                  </a:lnTo>
                  <a:lnTo>
                    <a:pt x="1045757" y="11920"/>
                  </a:lnTo>
                  <a:lnTo>
                    <a:pt x="1032843" y="3198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0076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864" y="29596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5477" y="31371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64510" y="1327993"/>
            <a:ext cx="918844" cy="20967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63830" marR="156210" algn="ctr">
              <a:lnSpc>
                <a:spcPts val="1190"/>
              </a:lnSpc>
              <a:spcBef>
                <a:spcPts val="24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etection  window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Coincidence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"/>
              <a:cs typeface="Arial"/>
            </a:endParaRPr>
          </a:p>
          <a:p>
            <a:pPr marL="175260" marR="167640" indent="-635" algn="ctr">
              <a:lnSpc>
                <a:spcPts val="1190"/>
              </a:lnSpc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  detection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95477" y="3569209"/>
            <a:ext cx="1057910" cy="1193800"/>
            <a:chOff x="395477" y="3569209"/>
            <a:chExt cx="1057910" cy="1193800"/>
          </a:xfrm>
        </p:grpSpPr>
        <p:sp>
          <p:nvSpPr>
            <p:cNvPr id="16" name="object 16"/>
            <p:cNvSpPr/>
            <p:nvPr/>
          </p:nvSpPr>
          <p:spPr>
            <a:xfrm>
              <a:off x="832864" y="35692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5477" y="37467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2864" y="4178808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5477" y="43563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37840" y="3841235"/>
            <a:ext cx="972185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collection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"/>
              <a:cs typeface="Arial"/>
            </a:endParaRPr>
          </a:p>
          <a:p>
            <a:pPr marL="12065" marR="5080" algn="ctr">
              <a:lnSpc>
                <a:spcPts val="1190"/>
              </a:lnSpc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Latency</a:t>
            </a:r>
            <a:r>
              <a:rPr sz="11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control  Timestamp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98411" y="692912"/>
            <a:ext cx="65258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Help with </a:t>
            </a:r>
            <a:r>
              <a:rPr sz="2000" spc="-10" dirty="0">
                <a:latin typeface="Arial"/>
                <a:cs typeface="Arial"/>
              </a:rPr>
              <a:t>trade-off </a:t>
            </a:r>
            <a:r>
              <a:rPr sz="2000" spc="-5" dirty="0">
                <a:latin typeface="Arial"/>
                <a:cs typeface="Arial"/>
              </a:rPr>
              <a:t>between accepting false events and  missing out on real pulses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211919" y="1640215"/>
            <a:ext cx="6143067" cy="3009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81788"/>
            <a:ext cx="4976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0076C0"/>
                </a:solidFill>
              </a:rPr>
              <a:t>Trigger/Reset </a:t>
            </a:r>
            <a:r>
              <a:rPr sz="2400" spc="-5" dirty="0">
                <a:solidFill>
                  <a:srgbClr val="0076C0"/>
                </a:solidFill>
              </a:rPr>
              <a:t>Arm Hysteresis,</a:t>
            </a:r>
            <a:r>
              <a:rPr sz="2400" spc="-100" dirty="0">
                <a:solidFill>
                  <a:srgbClr val="0076C0"/>
                </a:solidFill>
              </a:rPr>
              <a:t> </a:t>
            </a:r>
            <a:r>
              <a:rPr sz="2400" spc="-5" dirty="0">
                <a:solidFill>
                  <a:srgbClr val="0076C0"/>
                </a:solidFill>
              </a:rPr>
              <a:t>cont’d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395477" y="699516"/>
            <a:ext cx="1057910" cy="406400"/>
          </a:xfrm>
          <a:custGeom>
            <a:avLst/>
            <a:gdLst/>
            <a:ahLst/>
            <a:cxnLst/>
            <a:rect l="l" t="t" r="r" b="b"/>
            <a:pathLst>
              <a:path w="1057910" h="406400">
                <a:moveTo>
                  <a:pt x="1017028" y="0"/>
                </a:moveTo>
                <a:lnTo>
                  <a:pt x="40627" y="0"/>
                </a:lnTo>
                <a:lnTo>
                  <a:pt x="24812" y="3192"/>
                </a:lnTo>
                <a:lnTo>
                  <a:pt x="11898" y="11896"/>
                </a:lnTo>
                <a:lnTo>
                  <a:pt x="3192" y="24806"/>
                </a:lnTo>
                <a:lnTo>
                  <a:pt x="0" y="40614"/>
                </a:lnTo>
                <a:lnTo>
                  <a:pt x="0" y="365531"/>
                </a:lnTo>
                <a:lnTo>
                  <a:pt x="3192" y="381339"/>
                </a:lnTo>
                <a:lnTo>
                  <a:pt x="11898" y="394249"/>
                </a:lnTo>
                <a:lnTo>
                  <a:pt x="24812" y="402953"/>
                </a:lnTo>
                <a:lnTo>
                  <a:pt x="40627" y="406145"/>
                </a:lnTo>
                <a:lnTo>
                  <a:pt x="1017028" y="406145"/>
                </a:lnTo>
                <a:lnTo>
                  <a:pt x="1032843" y="402953"/>
                </a:lnTo>
                <a:lnTo>
                  <a:pt x="1045757" y="394249"/>
                </a:lnTo>
                <a:lnTo>
                  <a:pt x="1054463" y="381339"/>
                </a:lnTo>
                <a:lnTo>
                  <a:pt x="1057656" y="365531"/>
                </a:lnTo>
                <a:lnTo>
                  <a:pt x="1057656" y="40614"/>
                </a:lnTo>
                <a:lnTo>
                  <a:pt x="1054463" y="24806"/>
                </a:lnTo>
                <a:lnTo>
                  <a:pt x="1045757" y="11896"/>
                </a:lnTo>
                <a:lnTo>
                  <a:pt x="1032843" y="3192"/>
                </a:lnTo>
                <a:lnTo>
                  <a:pt x="1017028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8548" y="793979"/>
            <a:ext cx="3124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5477" y="1131571"/>
            <a:ext cx="1057910" cy="2411730"/>
            <a:chOff x="395477" y="1131571"/>
            <a:chExt cx="1057910" cy="2411730"/>
          </a:xfrm>
        </p:grpSpPr>
        <p:sp>
          <p:nvSpPr>
            <p:cNvPr id="6" name="object 6"/>
            <p:cNvSpPr/>
            <p:nvPr/>
          </p:nvSpPr>
          <p:spPr>
            <a:xfrm>
              <a:off x="832864" y="1131571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477" y="13091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5"/>
                  </a:lnTo>
                  <a:lnTo>
                    <a:pt x="1017028" y="406145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2864" y="1740407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5477" y="19187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864" y="23500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5477" y="2527553"/>
              <a:ext cx="1057910" cy="407034"/>
            </a:xfrm>
            <a:custGeom>
              <a:avLst/>
              <a:gdLst/>
              <a:ahLst/>
              <a:cxnLst/>
              <a:rect l="l" t="t" r="r" b="b"/>
              <a:pathLst>
                <a:path w="1057910" h="407035">
                  <a:moveTo>
                    <a:pt x="1017028" y="0"/>
                  </a:moveTo>
                  <a:lnTo>
                    <a:pt x="40627" y="0"/>
                  </a:lnTo>
                  <a:lnTo>
                    <a:pt x="24812" y="3198"/>
                  </a:lnTo>
                  <a:lnTo>
                    <a:pt x="11898" y="11920"/>
                  </a:lnTo>
                  <a:lnTo>
                    <a:pt x="3192" y="24854"/>
                  </a:lnTo>
                  <a:lnTo>
                    <a:pt x="0" y="40690"/>
                  </a:lnTo>
                  <a:lnTo>
                    <a:pt x="0" y="366217"/>
                  </a:lnTo>
                  <a:lnTo>
                    <a:pt x="3192" y="382058"/>
                  </a:lnTo>
                  <a:lnTo>
                    <a:pt x="11898" y="394992"/>
                  </a:lnTo>
                  <a:lnTo>
                    <a:pt x="24812" y="403711"/>
                  </a:lnTo>
                  <a:lnTo>
                    <a:pt x="40627" y="406908"/>
                  </a:lnTo>
                  <a:lnTo>
                    <a:pt x="1017028" y="406908"/>
                  </a:lnTo>
                  <a:lnTo>
                    <a:pt x="1032843" y="403711"/>
                  </a:lnTo>
                  <a:lnTo>
                    <a:pt x="1045757" y="394992"/>
                  </a:lnTo>
                  <a:lnTo>
                    <a:pt x="1054463" y="382058"/>
                  </a:lnTo>
                  <a:lnTo>
                    <a:pt x="1057656" y="366217"/>
                  </a:lnTo>
                  <a:lnTo>
                    <a:pt x="1057656" y="40690"/>
                  </a:lnTo>
                  <a:lnTo>
                    <a:pt x="1054463" y="24854"/>
                  </a:lnTo>
                  <a:lnTo>
                    <a:pt x="1045757" y="11920"/>
                  </a:lnTo>
                  <a:lnTo>
                    <a:pt x="1032843" y="3198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0076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864" y="29596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5477" y="31371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64510" y="1327993"/>
            <a:ext cx="918844" cy="20967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63830" marR="156210" algn="ctr">
              <a:lnSpc>
                <a:spcPts val="1190"/>
              </a:lnSpc>
              <a:spcBef>
                <a:spcPts val="24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etection  window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Coincidence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"/>
              <a:cs typeface="Arial"/>
            </a:endParaRPr>
          </a:p>
          <a:p>
            <a:pPr marL="175260" marR="167640" indent="-635" algn="ctr">
              <a:lnSpc>
                <a:spcPts val="1190"/>
              </a:lnSpc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  detection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95477" y="3569209"/>
            <a:ext cx="1057910" cy="1193800"/>
            <a:chOff x="395477" y="3569209"/>
            <a:chExt cx="1057910" cy="1193800"/>
          </a:xfrm>
        </p:grpSpPr>
        <p:sp>
          <p:nvSpPr>
            <p:cNvPr id="16" name="object 16"/>
            <p:cNvSpPr/>
            <p:nvPr/>
          </p:nvSpPr>
          <p:spPr>
            <a:xfrm>
              <a:off x="832864" y="35692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5477" y="37467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2864" y="4178808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5477" y="43563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37840" y="3841235"/>
            <a:ext cx="972185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collection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"/>
              <a:cs typeface="Arial"/>
            </a:endParaRPr>
          </a:p>
          <a:p>
            <a:pPr marL="12065" marR="5080" algn="ctr">
              <a:lnSpc>
                <a:spcPts val="1190"/>
              </a:lnSpc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Latency</a:t>
            </a:r>
            <a:r>
              <a:rPr sz="11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control  Timestamp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98411" y="692912"/>
            <a:ext cx="65258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Help with </a:t>
            </a:r>
            <a:r>
              <a:rPr sz="2000" spc="-10" dirty="0">
                <a:latin typeface="Arial"/>
                <a:cs typeface="Arial"/>
              </a:rPr>
              <a:t>trade-off </a:t>
            </a:r>
            <a:r>
              <a:rPr sz="2000" spc="-5" dirty="0">
                <a:latin typeface="Arial"/>
                <a:cs typeface="Arial"/>
              </a:rPr>
              <a:t>between accepting false events and  missing out on real pulses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032537" y="1614289"/>
            <a:ext cx="6834282" cy="2832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81788"/>
            <a:ext cx="4754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76C0"/>
                </a:solidFill>
              </a:rPr>
              <a:t>Intelligent Pulse Detection </a:t>
            </a:r>
            <a:r>
              <a:rPr sz="2400" dirty="0">
                <a:solidFill>
                  <a:srgbClr val="0076C0"/>
                </a:solidFill>
              </a:rPr>
              <a:t>–</a:t>
            </a:r>
            <a:r>
              <a:rPr sz="2400" spc="-15" dirty="0">
                <a:solidFill>
                  <a:srgbClr val="0076C0"/>
                </a:solidFill>
              </a:rPr>
              <a:t> </a:t>
            </a:r>
            <a:r>
              <a:rPr sz="2400" spc="-5" dirty="0">
                <a:solidFill>
                  <a:srgbClr val="0076C0"/>
                </a:solidFill>
              </a:rPr>
              <a:t>Edges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395477" y="699516"/>
            <a:ext cx="1057910" cy="406400"/>
          </a:xfrm>
          <a:custGeom>
            <a:avLst/>
            <a:gdLst/>
            <a:ahLst/>
            <a:cxnLst/>
            <a:rect l="l" t="t" r="r" b="b"/>
            <a:pathLst>
              <a:path w="1057910" h="406400">
                <a:moveTo>
                  <a:pt x="1017028" y="0"/>
                </a:moveTo>
                <a:lnTo>
                  <a:pt x="40627" y="0"/>
                </a:lnTo>
                <a:lnTo>
                  <a:pt x="24812" y="3192"/>
                </a:lnTo>
                <a:lnTo>
                  <a:pt x="11898" y="11896"/>
                </a:lnTo>
                <a:lnTo>
                  <a:pt x="3192" y="24806"/>
                </a:lnTo>
                <a:lnTo>
                  <a:pt x="0" y="40614"/>
                </a:lnTo>
                <a:lnTo>
                  <a:pt x="0" y="365531"/>
                </a:lnTo>
                <a:lnTo>
                  <a:pt x="3192" y="381339"/>
                </a:lnTo>
                <a:lnTo>
                  <a:pt x="11898" y="394249"/>
                </a:lnTo>
                <a:lnTo>
                  <a:pt x="24812" y="402953"/>
                </a:lnTo>
                <a:lnTo>
                  <a:pt x="40627" y="406145"/>
                </a:lnTo>
                <a:lnTo>
                  <a:pt x="1017028" y="406145"/>
                </a:lnTo>
                <a:lnTo>
                  <a:pt x="1032843" y="402953"/>
                </a:lnTo>
                <a:lnTo>
                  <a:pt x="1045757" y="394249"/>
                </a:lnTo>
                <a:lnTo>
                  <a:pt x="1054463" y="381339"/>
                </a:lnTo>
                <a:lnTo>
                  <a:pt x="1057656" y="365531"/>
                </a:lnTo>
                <a:lnTo>
                  <a:pt x="1057656" y="40614"/>
                </a:lnTo>
                <a:lnTo>
                  <a:pt x="1054463" y="24806"/>
                </a:lnTo>
                <a:lnTo>
                  <a:pt x="1045757" y="11896"/>
                </a:lnTo>
                <a:lnTo>
                  <a:pt x="1032843" y="3192"/>
                </a:lnTo>
                <a:lnTo>
                  <a:pt x="1017028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8548" y="793979"/>
            <a:ext cx="3124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5477" y="1131571"/>
            <a:ext cx="1057910" cy="584200"/>
            <a:chOff x="395477" y="1131571"/>
            <a:chExt cx="1057910" cy="584200"/>
          </a:xfrm>
        </p:grpSpPr>
        <p:sp>
          <p:nvSpPr>
            <p:cNvPr id="6" name="object 6"/>
            <p:cNvSpPr/>
            <p:nvPr/>
          </p:nvSpPr>
          <p:spPr>
            <a:xfrm>
              <a:off x="832864" y="1131571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477" y="13091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5"/>
                  </a:lnTo>
                  <a:lnTo>
                    <a:pt x="1017028" y="406145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16148" y="1327993"/>
            <a:ext cx="615950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74930" marR="5080" indent="-62865">
              <a:lnSpc>
                <a:spcPts val="1190"/>
              </a:lnSpc>
              <a:spcBef>
                <a:spcPts val="24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etection  window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5477" y="1740407"/>
            <a:ext cx="1057910" cy="584835"/>
            <a:chOff x="395477" y="1740407"/>
            <a:chExt cx="1057910" cy="584835"/>
          </a:xfrm>
        </p:grpSpPr>
        <p:sp>
          <p:nvSpPr>
            <p:cNvPr id="10" name="object 10"/>
            <p:cNvSpPr/>
            <p:nvPr/>
          </p:nvSpPr>
          <p:spPr>
            <a:xfrm>
              <a:off x="832864" y="1740407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5477" y="19187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26994" y="2012881"/>
            <a:ext cx="7950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Coincidence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95477" y="2350009"/>
            <a:ext cx="1057910" cy="1193800"/>
            <a:chOff x="395477" y="2350009"/>
            <a:chExt cx="1057910" cy="1193800"/>
          </a:xfrm>
        </p:grpSpPr>
        <p:sp>
          <p:nvSpPr>
            <p:cNvPr id="14" name="object 14"/>
            <p:cNvSpPr/>
            <p:nvPr/>
          </p:nvSpPr>
          <p:spPr>
            <a:xfrm>
              <a:off x="832864" y="23500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5477" y="2527554"/>
              <a:ext cx="1057910" cy="407034"/>
            </a:xfrm>
            <a:custGeom>
              <a:avLst/>
              <a:gdLst/>
              <a:ahLst/>
              <a:cxnLst/>
              <a:rect l="l" t="t" r="r" b="b"/>
              <a:pathLst>
                <a:path w="1057910" h="407035">
                  <a:moveTo>
                    <a:pt x="1017028" y="0"/>
                  </a:moveTo>
                  <a:lnTo>
                    <a:pt x="40627" y="0"/>
                  </a:lnTo>
                  <a:lnTo>
                    <a:pt x="24812" y="3198"/>
                  </a:lnTo>
                  <a:lnTo>
                    <a:pt x="11898" y="11920"/>
                  </a:lnTo>
                  <a:lnTo>
                    <a:pt x="3192" y="24854"/>
                  </a:lnTo>
                  <a:lnTo>
                    <a:pt x="0" y="40690"/>
                  </a:lnTo>
                  <a:lnTo>
                    <a:pt x="0" y="366217"/>
                  </a:lnTo>
                  <a:lnTo>
                    <a:pt x="3192" y="382058"/>
                  </a:lnTo>
                  <a:lnTo>
                    <a:pt x="11898" y="394992"/>
                  </a:lnTo>
                  <a:lnTo>
                    <a:pt x="24812" y="403711"/>
                  </a:lnTo>
                  <a:lnTo>
                    <a:pt x="40627" y="406908"/>
                  </a:lnTo>
                  <a:lnTo>
                    <a:pt x="1017028" y="406908"/>
                  </a:lnTo>
                  <a:lnTo>
                    <a:pt x="1032843" y="403711"/>
                  </a:lnTo>
                  <a:lnTo>
                    <a:pt x="1045757" y="394992"/>
                  </a:lnTo>
                  <a:lnTo>
                    <a:pt x="1054463" y="382058"/>
                  </a:lnTo>
                  <a:lnTo>
                    <a:pt x="1057656" y="366217"/>
                  </a:lnTo>
                  <a:lnTo>
                    <a:pt x="1057656" y="40690"/>
                  </a:lnTo>
                  <a:lnTo>
                    <a:pt x="1054463" y="24854"/>
                  </a:lnTo>
                  <a:lnTo>
                    <a:pt x="1045757" y="11920"/>
                  </a:lnTo>
                  <a:lnTo>
                    <a:pt x="1032843" y="3198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0076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864" y="29596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5477" y="31371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64510" y="3231784"/>
            <a:ext cx="918844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95477" y="3569209"/>
            <a:ext cx="1057910" cy="584200"/>
            <a:chOff x="395477" y="3569209"/>
            <a:chExt cx="1057910" cy="584200"/>
          </a:xfrm>
        </p:grpSpPr>
        <p:sp>
          <p:nvSpPr>
            <p:cNvPr id="20" name="object 20"/>
            <p:cNvSpPr/>
            <p:nvPr/>
          </p:nvSpPr>
          <p:spPr>
            <a:xfrm>
              <a:off x="832864" y="35692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5477" y="37467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53080" y="3841235"/>
            <a:ext cx="94297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collection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95477" y="4178808"/>
            <a:ext cx="1057910" cy="584200"/>
            <a:chOff x="395477" y="4178808"/>
            <a:chExt cx="1057910" cy="584200"/>
          </a:xfrm>
        </p:grpSpPr>
        <p:sp>
          <p:nvSpPr>
            <p:cNvPr id="24" name="object 24"/>
            <p:cNvSpPr/>
            <p:nvPr/>
          </p:nvSpPr>
          <p:spPr>
            <a:xfrm>
              <a:off x="832864" y="4178808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5477" y="43563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37840" y="4375249"/>
            <a:ext cx="972185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40970" marR="5080" indent="-128905">
              <a:lnSpc>
                <a:spcPts val="1190"/>
              </a:lnSpc>
              <a:spcBef>
                <a:spcPts val="24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Latency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control  Timestamp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859279" y="1329018"/>
            <a:ext cx="6833234" cy="1983739"/>
            <a:chOff x="1859279" y="1329018"/>
            <a:chExt cx="6833234" cy="1983739"/>
          </a:xfrm>
        </p:grpSpPr>
        <p:sp>
          <p:nvSpPr>
            <p:cNvPr id="28" name="object 28"/>
            <p:cNvSpPr/>
            <p:nvPr/>
          </p:nvSpPr>
          <p:spPr>
            <a:xfrm>
              <a:off x="2148458" y="2044065"/>
              <a:ext cx="1475740" cy="0"/>
            </a:xfrm>
            <a:custGeom>
              <a:avLst/>
              <a:gdLst/>
              <a:ahLst/>
              <a:cxnLst/>
              <a:rect l="l" t="t" r="r" b="b"/>
              <a:pathLst>
                <a:path w="1475739">
                  <a:moveTo>
                    <a:pt x="0" y="0"/>
                  </a:moveTo>
                  <a:lnTo>
                    <a:pt x="1475244" y="0"/>
                  </a:lnTo>
                </a:path>
              </a:pathLst>
            </a:custGeom>
            <a:ln w="1295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78329" y="1348068"/>
              <a:ext cx="6795134" cy="1610995"/>
            </a:xfrm>
            <a:custGeom>
              <a:avLst/>
              <a:gdLst/>
              <a:ahLst/>
              <a:cxnLst/>
              <a:rect l="l" t="t" r="r" b="b"/>
              <a:pathLst>
                <a:path w="6795134" h="1610995">
                  <a:moveTo>
                    <a:pt x="0" y="1549032"/>
                  </a:moveTo>
                  <a:lnTo>
                    <a:pt x="33600" y="1577590"/>
                  </a:lnTo>
                  <a:lnTo>
                    <a:pt x="70620" y="1593100"/>
                  </a:lnTo>
                  <a:lnTo>
                    <a:pt x="110025" y="1597845"/>
                  </a:lnTo>
                  <a:lnTo>
                    <a:pt x="150781" y="1594109"/>
                  </a:lnTo>
                  <a:lnTo>
                    <a:pt x="191855" y="1584173"/>
                  </a:lnTo>
                  <a:lnTo>
                    <a:pt x="232214" y="1570322"/>
                  </a:lnTo>
                  <a:lnTo>
                    <a:pt x="270824" y="1554837"/>
                  </a:lnTo>
                  <a:lnTo>
                    <a:pt x="306651" y="1540002"/>
                  </a:lnTo>
                  <a:lnTo>
                    <a:pt x="338661" y="1528099"/>
                  </a:lnTo>
                  <a:lnTo>
                    <a:pt x="365822" y="1521411"/>
                  </a:lnTo>
                  <a:lnTo>
                    <a:pt x="387099" y="1522222"/>
                  </a:lnTo>
                  <a:lnTo>
                    <a:pt x="401459" y="1532814"/>
                  </a:lnTo>
                  <a:lnTo>
                    <a:pt x="428339" y="1557314"/>
                  </a:lnTo>
                  <a:lnTo>
                    <a:pt x="461370" y="1579276"/>
                  </a:lnTo>
                  <a:lnTo>
                    <a:pt x="499776" y="1596763"/>
                  </a:lnTo>
                  <a:lnTo>
                    <a:pt x="542781" y="1607837"/>
                  </a:lnTo>
                  <a:lnTo>
                    <a:pt x="589611" y="1610563"/>
                  </a:lnTo>
                  <a:lnTo>
                    <a:pt x="639490" y="1603003"/>
                  </a:lnTo>
                  <a:lnTo>
                    <a:pt x="691642" y="1583220"/>
                  </a:lnTo>
                  <a:lnTo>
                    <a:pt x="741339" y="1553920"/>
                  </a:lnTo>
                  <a:lnTo>
                    <a:pt x="786080" y="1533167"/>
                  </a:lnTo>
                  <a:lnTo>
                    <a:pt x="826508" y="1519871"/>
                  </a:lnTo>
                  <a:lnTo>
                    <a:pt x="863264" y="1512942"/>
                  </a:lnTo>
                  <a:lnTo>
                    <a:pt x="896991" y="1511291"/>
                  </a:lnTo>
                  <a:lnTo>
                    <a:pt x="928333" y="1513826"/>
                  </a:lnTo>
                  <a:lnTo>
                    <a:pt x="957931" y="1519458"/>
                  </a:lnTo>
                  <a:lnTo>
                    <a:pt x="986428" y="1527097"/>
                  </a:lnTo>
                  <a:lnTo>
                    <a:pt x="1014466" y="1535653"/>
                  </a:lnTo>
                  <a:lnTo>
                    <a:pt x="1042689" y="1544035"/>
                  </a:lnTo>
                  <a:lnTo>
                    <a:pt x="1071738" y="1551154"/>
                  </a:lnTo>
                  <a:lnTo>
                    <a:pt x="1102257" y="1555919"/>
                  </a:lnTo>
                  <a:lnTo>
                    <a:pt x="1134888" y="1557240"/>
                  </a:lnTo>
                  <a:lnTo>
                    <a:pt x="1170273" y="1554027"/>
                  </a:lnTo>
                  <a:lnTo>
                    <a:pt x="1209055" y="1545190"/>
                  </a:lnTo>
                  <a:lnTo>
                    <a:pt x="1251877" y="1529639"/>
                  </a:lnTo>
                  <a:lnTo>
                    <a:pt x="1286423" y="1509601"/>
                  </a:lnTo>
                  <a:lnTo>
                    <a:pt x="1322749" y="1486516"/>
                  </a:lnTo>
                  <a:lnTo>
                    <a:pt x="1360522" y="1460630"/>
                  </a:lnTo>
                  <a:lnTo>
                    <a:pt x="1399412" y="1432191"/>
                  </a:lnTo>
                  <a:lnTo>
                    <a:pt x="1439088" y="1401445"/>
                  </a:lnTo>
                  <a:lnTo>
                    <a:pt x="1479220" y="1368638"/>
                  </a:lnTo>
                  <a:lnTo>
                    <a:pt x="1519475" y="1334017"/>
                  </a:lnTo>
                  <a:lnTo>
                    <a:pt x="1559524" y="1297830"/>
                  </a:lnTo>
                  <a:lnTo>
                    <a:pt x="1599036" y="1260323"/>
                  </a:lnTo>
                  <a:lnTo>
                    <a:pt x="1637679" y="1221742"/>
                  </a:lnTo>
                  <a:lnTo>
                    <a:pt x="1675123" y="1182335"/>
                  </a:lnTo>
                  <a:lnTo>
                    <a:pt x="1711036" y="1142347"/>
                  </a:lnTo>
                  <a:lnTo>
                    <a:pt x="1745089" y="1102027"/>
                  </a:lnTo>
                  <a:lnTo>
                    <a:pt x="1776949" y="1061620"/>
                  </a:lnTo>
                  <a:lnTo>
                    <a:pt x="1806287" y="1021373"/>
                  </a:lnTo>
                  <a:lnTo>
                    <a:pt x="1832770" y="981534"/>
                  </a:lnTo>
                  <a:lnTo>
                    <a:pt x="1856069" y="942348"/>
                  </a:lnTo>
                  <a:lnTo>
                    <a:pt x="1875853" y="904062"/>
                  </a:lnTo>
                  <a:lnTo>
                    <a:pt x="1902318" y="847507"/>
                  </a:lnTo>
                  <a:lnTo>
                    <a:pt x="1927946" y="791416"/>
                  </a:lnTo>
                  <a:lnTo>
                    <a:pt x="1952703" y="736251"/>
                  </a:lnTo>
                  <a:lnTo>
                    <a:pt x="1976559" y="682476"/>
                  </a:lnTo>
                  <a:lnTo>
                    <a:pt x="1999480" y="630554"/>
                  </a:lnTo>
                  <a:lnTo>
                    <a:pt x="2021435" y="580947"/>
                  </a:lnTo>
                  <a:lnTo>
                    <a:pt x="2042391" y="534120"/>
                  </a:lnTo>
                  <a:lnTo>
                    <a:pt x="2062315" y="490534"/>
                  </a:lnTo>
                  <a:lnTo>
                    <a:pt x="2081177" y="450654"/>
                  </a:lnTo>
                  <a:lnTo>
                    <a:pt x="2098943" y="414942"/>
                  </a:lnTo>
                  <a:lnTo>
                    <a:pt x="2131060" y="357873"/>
                  </a:lnTo>
                  <a:lnTo>
                    <a:pt x="2151652" y="320173"/>
                  </a:lnTo>
                  <a:lnTo>
                    <a:pt x="2164630" y="289065"/>
                  </a:lnTo>
                  <a:lnTo>
                    <a:pt x="2173361" y="267772"/>
                  </a:lnTo>
                  <a:lnTo>
                    <a:pt x="2181211" y="259514"/>
                  </a:lnTo>
                  <a:lnTo>
                    <a:pt x="2207735" y="294994"/>
                  </a:lnTo>
                  <a:lnTo>
                    <a:pt x="2233142" y="345173"/>
                  </a:lnTo>
                  <a:lnTo>
                    <a:pt x="2259326" y="400261"/>
                  </a:lnTo>
                  <a:lnTo>
                    <a:pt x="2291068" y="471400"/>
                  </a:lnTo>
                  <a:lnTo>
                    <a:pt x="2308592" y="512115"/>
                  </a:lnTo>
                  <a:lnTo>
                    <a:pt x="2326988" y="555795"/>
                  </a:lnTo>
                  <a:lnTo>
                    <a:pt x="2346084" y="602089"/>
                  </a:lnTo>
                  <a:lnTo>
                    <a:pt x="2365707" y="650648"/>
                  </a:lnTo>
                  <a:lnTo>
                    <a:pt x="2385685" y="701122"/>
                  </a:lnTo>
                  <a:lnTo>
                    <a:pt x="2405845" y="753163"/>
                  </a:lnTo>
                  <a:lnTo>
                    <a:pt x="2426014" y="806420"/>
                  </a:lnTo>
                  <a:lnTo>
                    <a:pt x="2446020" y="860544"/>
                  </a:lnTo>
                  <a:lnTo>
                    <a:pt x="2465691" y="915184"/>
                  </a:lnTo>
                  <a:lnTo>
                    <a:pt x="2484854" y="969993"/>
                  </a:lnTo>
                  <a:lnTo>
                    <a:pt x="2503337" y="1024619"/>
                  </a:lnTo>
                  <a:lnTo>
                    <a:pt x="2520967" y="1078714"/>
                  </a:lnTo>
                  <a:lnTo>
                    <a:pt x="2537571" y="1131928"/>
                  </a:lnTo>
                  <a:lnTo>
                    <a:pt x="2552977" y="1183911"/>
                  </a:lnTo>
                  <a:lnTo>
                    <a:pt x="2567012" y="1234313"/>
                  </a:lnTo>
                  <a:lnTo>
                    <a:pt x="2583579" y="1293930"/>
                  </a:lnTo>
                  <a:lnTo>
                    <a:pt x="2597578" y="1339668"/>
                  </a:lnTo>
                  <a:lnTo>
                    <a:pt x="2620187" y="1396875"/>
                  </a:lnTo>
                  <a:lnTo>
                    <a:pt x="2649300" y="1424651"/>
                  </a:lnTo>
                  <a:lnTo>
                    <a:pt x="2672254" y="1425972"/>
                  </a:lnTo>
                  <a:lnTo>
                    <a:pt x="2686529" y="1427000"/>
                  </a:lnTo>
                  <a:lnTo>
                    <a:pt x="2703441" y="1430730"/>
                  </a:lnTo>
                  <a:lnTo>
                    <a:pt x="2723567" y="1439004"/>
                  </a:lnTo>
                  <a:lnTo>
                    <a:pt x="2747485" y="1453664"/>
                  </a:lnTo>
                  <a:lnTo>
                    <a:pt x="2775775" y="1476553"/>
                  </a:lnTo>
                  <a:lnTo>
                    <a:pt x="2841267" y="1477924"/>
                  </a:lnTo>
                  <a:lnTo>
                    <a:pt x="2896716" y="1483300"/>
                  </a:lnTo>
                  <a:lnTo>
                    <a:pt x="2944291" y="1490264"/>
                  </a:lnTo>
                  <a:lnTo>
                    <a:pt x="2986162" y="1496395"/>
                  </a:lnTo>
                  <a:lnTo>
                    <a:pt x="3024498" y="1499275"/>
                  </a:lnTo>
                  <a:lnTo>
                    <a:pt x="3099247" y="1485607"/>
                  </a:lnTo>
                  <a:lnTo>
                    <a:pt x="3139998" y="1464221"/>
                  </a:lnTo>
                  <a:lnTo>
                    <a:pt x="3199286" y="1417753"/>
                  </a:lnTo>
                  <a:lnTo>
                    <a:pt x="3227154" y="1389533"/>
                  </a:lnTo>
                  <a:lnTo>
                    <a:pt x="3254403" y="1357922"/>
                  </a:lnTo>
                  <a:lnTo>
                    <a:pt x="3281454" y="1322868"/>
                  </a:lnTo>
                  <a:lnTo>
                    <a:pt x="3308728" y="1284322"/>
                  </a:lnTo>
                  <a:lnTo>
                    <a:pt x="3336649" y="1242232"/>
                  </a:lnTo>
                  <a:lnTo>
                    <a:pt x="3365639" y="1196548"/>
                  </a:lnTo>
                  <a:lnTo>
                    <a:pt x="3396119" y="1147219"/>
                  </a:lnTo>
                  <a:lnTo>
                    <a:pt x="3428511" y="1094195"/>
                  </a:lnTo>
                  <a:lnTo>
                    <a:pt x="3463239" y="1037425"/>
                  </a:lnTo>
                  <a:lnTo>
                    <a:pt x="3500374" y="967922"/>
                  </a:lnTo>
                  <a:lnTo>
                    <a:pt x="3519709" y="926055"/>
                  </a:lnTo>
                  <a:lnTo>
                    <a:pt x="3539507" y="880348"/>
                  </a:lnTo>
                  <a:lnTo>
                    <a:pt x="3559729" y="831479"/>
                  </a:lnTo>
                  <a:lnTo>
                    <a:pt x="3580340" y="780125"/>
                  </a:lnTo>
                  <a:lnTo>
                    <a:pt x="3601302" y="726965"/>
                  </a:lnTo>
                  <a:lnTo>
                    <a:pt x="3622579" y="672676"/>
                  </a:lnTo>
                  <a:lnTo>
                    <a:pt x="3644134" y="617937"/>
                  </a:lnTo>
                  <a:lnTo>
                    <a:pt x="3665929" y="563424"/>
                  </a:lnTo>
                  <a:lnTo>
                    <a:pt x="3687929" y="509816"/>
                  </a:lnTo>
                  <a:lnTo>
                    <a:pt x="3710095" y="457791"/>
                  </a:lnTo>
                  <a:lnTo>
                    <a:pt x="3732391" y="408026"/>
                  </a:lnTo>
                  <a:lnTo>
                    <a:pt x="3754781" y="361199"/>
                  </a:lnTo>
                  <a:lnTo>
                    <a:pt x="3777226" y="317989"/>
                  </a:lnTo>
                  <a:lnTo>
                    <a:pt x="3799691" y="279072"/>
                  </a:lnTo>
                  <a:lnTo>
                    <a:pt x="3822139" y="245126"/>
                  </a:lnTo>
                  <a:lnTo>
                    <a:pt x="3866834" y="194862"/>
                  </a:lnTo>
                  <a:lnTo>
                    <a:pt x="3911015" y="172618"/>
                  </a:lnTo>
                  <a:lnTo>
                    <a:pt x="3932821" y="173698"/>
                  </a:lnTo>
                  <a:lnTo>
                    <a:pt x="3970009" y="198102"/>
                  </a:lnTo>
                  <a:lnTo>
                    <a:pt x="4008007" y="249650"/>
                  </a:lnTo>
                  <a:lnTo>
                    <a:pt x="4027243" y="284150"/>
                  </a:lnTo>
                  <a:lnTo>
                    <a:pt x="4046600" y="323694"/>
                  </a:lnTo>
                  <a:lnTo>
                    <a:pt x="4066052" y="367699"/>
                  </a:lnTo>
                  <a:lnTo>
                    <a:pt x="4085571" y="415586"/>
                  </a:lnTo>
                  <a:lnTo>
                    <a:pt x="4105131" y="466772"/>
                  </a:lnTo>
                  <a:lnTo>
                    <a:pt x="4124705" y="520677"/>
                  </a:lnTo>
                  <a:lnTo>
                    <a:pt x="4144265" y="576719"/>
                  </a:lnTo>
                  <a:lnTo>
                    <a:pt x="4163785" y="634318"/>
                  </a:lnTo>
                  <a:lnTo>
                    <a:pt x="4183238" y="692893"/>
                  </a:lnTo>
                  <a:lnTo>
                    <a:pt x="4202597" y="751862"/>
                  </a:lnTo>
                  <a:lnTo>
                    <a:pt x="4221834" y="810645"/>
                  </a:lnTo>
                  <a:lnTo>
                    <a:pt x="4240923" y="868660"/>
                  </a:lnTo>
                  <a:lnTo>
                    <a:pt x="4259836" y="925327"/>
                  </a:lnTo>
                  <a:lnTo>
                    <a:pt x="4278548" y="980064"/>
                  </a:lnTo>
                  <a:lnTo>
                    <a:pt x="4297030" y="1032290"/>
                  </a:lnTo>
                  <a:lnTo>
                    <a:pt x="4315256" y="1081424"/>
                  </a:lnTo>
                  <a:lnTo>
                    <a:pt x="4333199" y="1126886"/>
                  </a:lnTo>
                  <a:lnTo>
                    <a:pt x="4350831" y="1168093"/>
                  </a:lnTo>
                  <a:lnTo>
                    <a:pt x="4368127" y="1204466"/>
                  </a:lnTo>
                  <a:lnTo>
                    <a:pt x="4401598" y="1260382"/>
                  </a:lnTo>
                  <a:lnTo>
                    <a:pt x="4447352" y="1300687"/>
                  </a:lnTo>
                  <a:lnTo>
                    <a:pt x="4506559" y="1312951"/>
                  </a:lnTo>
                  <a:lnTo>
                    <a:pt x="4535708" y="1305214"/>
                  </a:lnTo>
                  <a:lnTo>
                    <a:pt x="4592033" y="1266807"/>
                  </a:lnTo>
                  <a:lnTo>
                    <a:pt x="4618783" y="1238060"/>
                  </a:lnTo>
                  <a:lnTo>
                    <a:pt x="4644308" y="1204232"/>
                  </a:lnTo>
                  <a:lnTo>
                    <a:pt x="4668396" y="1166285"/>
                  </a:lnTo>
                  <a:lnTo>
                    <a:pt x="4690833" y="1125181"/>
                  </a:lnTo>
                  <a:lnTo>
                    <a:pt x="4711407" y="1081880"/>
                  </a:lnTo>
                  <a:lnTo>
                    <a:pt x="4729904" y="1037344"/>
                  </a:lnTo>
                  <a:lnTo>
                    <a:pt x="4746113" y="992533"/>
                  </a:lnTo>
                  <a:lnTo>
                    <a:pt x="4759820" y="948411"/>
                  </a:lnTo>
                  <a:lnTo>
                    <a:pt x="4770673" y="908333"/>
                  </a:lnTo>
                  <a:lnTo>
                    <a:pt x="4781607" y="864566"/>
                  </a:lnTo>
                  <a:lnTo>
                    <a:pt x="4792706" y="817730"/>
                  </a:lnTo>
                  <a:lnTo>
                    <a:pt x="4804051" y="768444"/>
                  </a:lnTo>
                  <a:lnTo>
                    <a:pt x="4815725" y="717331"/>
                  </a:lnTo>
                  <a:lnTo>
                    <a:pt x="4827810" y="665009"/>
                  </a:lnTo>
                  <a:lnTo>
                    <a:pt x="4840388" y="612099"/>
                  </a:lnTo>
                  <a:lnTo>
                    <a:pt x="4853543" y="559221"/>
                  </a:lnTo>
                  <a:lnTo>
                    <a:pt x="4867355" y="506996"/>
                  </a:lnTo>
                  <a:lnTo>
                    <a:pt x="4881908" y="456044"/>
                  </a:lnTo>
                  <a:lnTo>
                    <a:pt x="4897283" y="406985"/>
                  </a:lnTo>
                  <a:lnTo>
                    <a:pt x="4913564" y="360439"/>
                  </a:lnTo>
                  <a:lnTo>
                    <a:pt x="4930832" y="317027"/>
                  </a:lnTo>
                  <a:lnTo>
                    <a:pt x="4949170" y="277370"/>
                  </a:lnTo>
                  <a:lnTo>
                    <a:pt x="4968660" y="242087"/>
                  </a:lnTo>
                  <a:lnTo>
                    <a:pt x="5016825" y="177826"/>
                  </a:lnTo>
                  <a:lnTo>
                    <a:pt x="5046385" y="144399"/>
                  </a:lnTo>
                  <a:lnTo>
                    <a:pt x="5077828" y="112403"/>
                  </a:lnTo>
                  <a:lnTo>
                    <a:pt x="5110916" y="82722"/>
                  </a:lnTo>
                  <a:lnTo>
                    <a:pt x="5145414" y="56240"/>
                  </a:lnTo>
                  <a:lnTo>
                    <a:pt x="5181083" y="33842"/>
                  </a:lnTo>
                  <a:lnTo>
                    <a:pt x="5217686" y="16413"/>
                  </a:lnTo>
                  <a:lnTo>
                    <a:pt x="5254987" y="4837"/>
                  </a:lnTo>
                  <a:lnTo>
                    <a:pt x="5292748" y="0"/>
                  </a:lnTo>
                  <a:lnTo>
                    <a:pt x="5330732" y="2785"/>
                  </a:lnTo>
                  <a:lnTo>
                    <a:pt x="5368702" y="14077"/>
                  </a:lnTo>
                  <a:lnTo>
                    <a:pt x="5406421" y="34762"/>
                  </a:lnTo>
                  <a:lnTo>
                    <a:pt x="5443651" y="65723"/>
                  </a:lnTo>
                  <a:lnTo>
                    <a:pt x="5484050" y="115676"/>
                  </a:lnTo>
                  <a:lnTo>
                    <a:pt x="5504537" y="147909"/>
                  </a:lnTo>
                  <a:lnTo>
                    <a:pt x="5525195" y="184414"/>
                  </a:lnTo>
                  <a:lnTo>
                    <a:pt x="5546006" y="224766"/>
                  </a:lnTo>
                  <a:lnTo>
                    <a:pt x="5566954" y="268541"/>
                  </a:lnTo>
                  <a:lnTo>
                    <a:pt x="5588024" y="315315"/>
                  </a:lnTo>
                  <a:lnTo>
                    <a:pt x="5609198" y="364663"/>
                  </a:lnTo>
                  <a:lnTo>
                    <a:pt x="5630461" y="416161"/>
                  </a:lnTo>
                  <a:lnTo>
                    <a:pt x="5651797" y="469385"/>
                  </a:lnTo>
                  <a:lnTo>
                    <a:pt x="5673188" y="523910"/>
                  </a:lnTo>
                  <a:lnTo>
                    <a:pt x="5694619" y="579312"/>
                  </a:lnTo>
                  <a:lnTo>
                    <a:pt x="5716074" y="635167"/>
                  </a:lnTo>
                  <a:lnTo>
                    <a:pt x="5737535" y="691051"/>
                  </a:lnTo>
                  <a:lnTo>
                    <a:pt x="5758988" y="746539"/>
                  </a:lnTo>
                  <a:lnTo>
                    <a:pt x="5780415" y="801206"/>
                  </a:lnTo>
                  <a:lnTo>
                    <a:pt x="5801800" y="854629"/>
                  </a:lnTo>
                  <a:lnTo>
                    <a:pt x="5823127" y="906383"/>
                  </a:lnTo>
                  <a:lnTo>
                    <a:pt x="5844380" y="956044"/>
                  </a:lnTo>
                  <a:lnTo>
                    <a:pt x="5865542" y="1003188"/>
                  </a:lnTo>
                  <a:lnTo>
                    <a:pt x="5886598" y="1047389"/>
                  </a:lnTo>
                  <a:lnTo>
                    <a:pt x="5907530" y="1088225"/>
                  </a:lnTo>
                  <a:lnTo>
                    <a:pt x="5928322" y="1125270"/>
                  </a:lnTo>
                  <a:lnTo>
                    <a:pt x="5948959" y="1158100"/>
                  </a:lnTo>
                  <a:lnTo>
                    <a:pt x="5983485" y="1209223"/>
                  </a:lnTo>
                  <a:lnTo>
                    <a:pt x="6016789" y="1257583"/>
                  </a:lnTo>
                  <a:lnTo>
                    <a:pt x="6049172" y="1302936"/>
                  </a:lnTo>
                  <a:lnTo>
                    <a:pt x="6080931" y="1345039"/>
                  </a:lnTo>
                  <a:lnTo>
                    <a:pt x="6112369" y="1383646"/>
                  </a:lnTo>
                  <a:lnTo>
                    <a:pt x="6143783" y="1418516"/>
                  </a:lnTo>
                  <a:lnTo>
                    <a:pt x="6175475" y="1449402"/>
                  </a:lnTo>
                  <a:lnTo>
                    <a:pt x="6207743" y="1476062"/>
                  </a:lnTo>
                  <a:lnTo>
                    <a:pt x="6240887" y="1498251"/>
                  </a:lnTo>
                  <a:lnTo>
                    <a:pt x="6275208" y="1515726"/>
                  </a:lnTo>
                  <a:lnTo>
                    <a:pt x="6348578" y="1535556"/>
                  </a:lnTo>
                  <a:lnTo>
                    <a:pt x="6388227" y="1537424"/>
                  </a:lnTo>
                  <a:lnTo>
                    <a:pt x="6430251" y="1533601"/>
                  </a:lnTo>
                  <a:lnTo>
                    <a:pt x="6481239" y="1518495"/>
                  </a:lnTo>
                  <a:lnTo>
                    <a:pt x="6534157" y="1517411"/>
                  </a:lnTo>
                  <a:lnTo>
                    <a:pt x="6587263" y="1526151"/>
                  </a:lnTo>
                  <a:lnTo>
                    <a:pt x="6638820" y="1540517"/>
                  </a:lnTo>
                  <a:lnTo>
                    <a:pt x="6687086" y="1556308"/>
                  </a:lnTo>
                  <a:lnTo>
                    <a:pt x="6730324" y="1569327"/>
                  </a:lnTo>
                  <a:lnTo>
                    <a:pt x="6766793" y="1575375"/>
                  </a:lnTo>
                  <a:lnTo>
                    <a:pt x="6794754" y="1570254"/>
                  </a:lnTo>
                </a:path>
              </a:pathLst>
            </a:custGeom>
            <a:ln w="381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563871" y="2000246"/>
              <a:ext cx="295050" cy="868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03596" y="2221230"/>
              <a:ext cx="356870" cy="0"/>
            </a:xfrm>
            <a:custGeom>
              <a:avLst/>
              <a:gdLst/>
              <a:ahLst/>
              <a:cxnLst/>
              <a:rect l="l" t="t" r="r" b="b"/>
              <a:pathLst>
                <a:path w="356870">
                  <a:moveTo>
                    <a:pt x="356806" y="0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331195" y="2177795"/>
              <a:ext cx="501650" cy="86995"/>
            </a:xfrm>
            <a:custGeom>
              <a:avLst/>
              <a:gdLst/>
              <a:ahLst/>
              <a:cxnLst/>
              <a:rect l="l" t="t" r="r" b="b"/>
              <a:pathLst>
                <a:path w="501650" h="86994">
                  <a:moveTo>
                    <a:pt x="86868" y="0"/>
                  </a:moveTo>
                  <a:lnTo>
                    <a:pt x="0" y="43434"/>
                  </a:lnTo>
                  <a:lnTo>
                    <a:pt x="86868" y="86868"/>
                  </a:lnTo>
                  <a:lnTo>
                    <a:pt x="86868" y="0"/>
                  </a:lnTo>
                  <a:close/>
                </a:path>
                <a:path w="501650" h="86994">
                  <a:moveTo>
                    <a:pt x="501586" y="43434"/>
                  </a:moveTo>
                  <a:lnTo>
                    <a:pt x="414718" y="0"/>
                  </a:lnTo>
                  <a:lnTo>
                    <a:pt x="414718" y="86868"/>
                  </a:lnTo>
                  <a:lnTo>
                    <a:pt x="501586" y="43434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148458" y="2221611"/>
              <a:ext cx="2212975" cy="0"/>
            </a:xfrm>
            <a:custGeom>
              <a:avLst/>
              <a:gdLst/>
              <a:ahLst/>
              <a:cxnLst/>
              <a:rect l="l" t="t" r="r" b="b"/>
              <a:pathLst>
                <a:path w="2212975">
                  <a:moveTo>
                    <a:pt x="0" y="0"/>
                  </a:moveTo>
                  <a:lnTo>
                    <a:pt x="2212873" y="0"/>
                  </a:lnTo>
                </a:path>
              </a:pathLst>
            </a:custGeom>
            <a:ln w="1295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593972" y="3053715"/>
              <a:ext cx="1221105" cy="252729"/>
            </a:xfrm>
            <a:custGeom>
              <a:avLst/>
              <a:gdLst/>
              <a:ahLst/>
              <a:cxnLst/>
              <a:rect l="l" t="t" r="r" b="b"/>
              <a:pathLst>
                <a:path w="1221104" h="252729">
                  <a:moveTo>
                    <a:pt x="1220724" y="0"/>
                  </a:moveTo>
                  <a:lnTo>
                    <a:pt x="1213670" y="49087"/>
                  </a:lnTo>
                  <a:lnTo>
                    <a:pt x="1194435" y="89173"/>
                  </a:lnTo>
                  <a:lnTo>
                    <a:pt x="1165902" y="116200"/>
                  </a:lnTo>
                  <a:lnTo>
                    <a:pt x="1130960" y="126111"/>
                  </a:lnTo>
                  <a:lnTo>
                    <a:pt x="700125" y="126111"/>
                  </a:lnTo>
                  <a:lnTo>
                    <a:pt x="665183" y="136021"/>
                  </a:lnTo>
                  <a:lnTo>
                    <a:pt x="636651" y="163048"/>
                  </a:lnTo>
                  <a:lnTo>
                    <a:pt x="617415" y="203134"/>
                  </a:lnTo>
                  <a:lnTo>
                    <a:pt x="610362" y="252222"/>
                  </a:lnTo>
                  <a:lnTo>
                    <a:pt x="603308" y="203134"/>
                  </a:lnTo>
                  <a:lnTo>
                    <a:pt x="584073" y="163048"/>
                  </a:lnTo>
                  <a:lnTo>
                    <a:pt x="555540" y="136021"/>
                  </a:lnTo>
                  <a:lnTo>
                    <a:pt x="520598" y="126111"/>
                  </a:lnTo>
                  <a:lnTo>
                    <a:pt x="89763" y="126111"/>
                  </a:lnTo>
                  <a:lnTo>
                    <a:pt x="54821" y="116200"/>
                  </a:lnTo>
                  <a:lnTo>
                    <a:pt x="26289" y="89173"/>
                  </a:lnTo>
                  <a:lnTo>
                    <a:pt x="7053" y="49087"/>
                  </a:lnTo>
                  <a:lnTo>
                    <a:pt x="0" y="0"/>
                  </a:lnTo>
                </a:path>
              </a:pathLst>
            </a:custGeom>
            <a:ln w="12954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050025" y="3953372"/>
            <a:ext cx="44494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420" marR="5080" indent="-173355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Leading Edge Window (LEW) before trigger point  </a:t>
            </a:r>
            <a:r>
              <a:rPr sz="1600" spc="-15" dirty="0">
                <a:solidFill>
                  <a:srgbClr val="C00000"/>
                </a:solidFill>
                <a:latin typeface="Arial"/>
                <a:cs typeface="Arial"/>
              </a:rPr>
              <a:t>Trailing 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Edge Window (TEW) after reset</a:t>
            </a:r>
            <a:r>
              <a:rPr sz="1600" spc="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point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31430" y="1760977"/>
            <a:ext cx="354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C00000"/>
                </a:solidFill>
                <a:latin typeface="Arial"/>
                <a:cs typeface="Arial"/>
              </a:rPr>
              <a:t>LEW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397062" y="1927397"/>
            <a:ext cx="363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C00000"/>
                </a:solidFill>
                <a:latin typeface="Arial"/>
                <a:cs typeface="Arial"/>
              </a:rPr>
              <a:t>TEW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957443" y="1793133"/>
            <a:ext cx="8566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Trigger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level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7668" y="2249266"/>
            <a:ext cx="2107565" cy="641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239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Reset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level</a:t>
            </a:r>
            <a:endParaRPr sz="1200">
              <a:latin typeface="Arial"/>
              <a:cs typeface="Arial"/>
            </a:endParaRPr>
          </a:p>
          <a:p>
            <a:pPr marL="12700" marR="1518920" indent="108585">
              <a:lnSpc>
                <a:spcPts val="1190"/>
              </a:lnSpc>
              <a:spcBef>
                <a:spcPts val="1050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  detection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43622" y="3332982"/>
            <a:ext cx="1216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C00000"/>
                </a:solidFill>
                <a:latin typeface="Arial"/>
                <a:cs typeface="Arial"/>
              </a:rPr>
              <a:t>Region of</a:t>
            </a:r>
            <a:r>
              <a:rPr sz="1200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C00000"/>
                </a:solidFill>
                <a:latin typeface="Arial"/>
                <a:cs typeface="Arial"/>
              </a:rPr>
              <a:t>interest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698411" y="692912"/>
            <a:ext cx="51758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Mechanism to enable study of pulse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edges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587496" y="2025776"/>
            <a:ext cx="1233805" cy="1028065"/>
            <a:chOff x="3587496" y="2025776"/>
            <a:chExt cx="1233805" cy="1028065"/>
          </a:xfrm>
        </p:grpSpPr>
        <p:sp>
          <p:nvSpPr>
            <p:cNvPr id="43" name="object 43"/>
            <p:cNvSpPr/>
            <p:nvPr/>
          </p:nvSpPr>
          <p:spPr>
            <a:xfrm>
              <a:off x="3593973" y="2025776"/>
              <a:ext cx="0" cy="1028065"/>
            </a:xfrm>
            <a:custGeom>
              <a:avLst/>
              <a:gdLst/>
              <a:ahLst/>
              <a:cxnLst/>
              <a:rect l="l" t="t" r="r" b="b"/>
              <a:pathLst>
                <a:path h="1028064">
                  <a:moveTo>
                    <a:pt x="0" y="0"/>
                  </a:moveTo>
                  <a:lnTo>
                    <a:pt x="0" y="1027557"/>
                  </a:lnTo>
                </a:path>
              </a:pathLst>
            </a:custGeom>
            <a:ln w="12954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814697" y="2217038"/>
              <a:ext cx="0" cy="836294"/>
            </a:xfrm>
            <a:custGeom>
              <a:avLst/>
              <a:gdLst/>
              <a:ahLst/>
              <a:cxnLst/>
              <a:rect l="l" t="t" r="r" b="b"/>
              <a:pathLst>
                <a:path h="836294">
                  <a:moveTo>
                    <a:pt x="0" y="0"/>
                  </a:moveTo>
                  <a:lnTo>
                    <a:pt x="0" y="836282"/>
                  </a:lnTo>
                </a:path>
              </a:pathLst>
            </a:custGeom>
            <a:ln w="12954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81788"/>
            <a:ext cx="4124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58010" algn="l"/>
              </a:tabLst>
            </a:pPr>
            <a:r>
              <a:rPr sz="2400" spc="-5" dirty="0">
                <a:solidFill>
                  <a:srgbClr val="0076C0"/>
                </a:solidFill>
              </a:rPr>
              <a:t>Examples</a:t>
            </a:r>
            <a:r>
              <a:rPr sz="2400" spc="20" dirty="0">
                <a:solidFill>
                  <a:srgbClr val="0076C0"/>
                </a:solidFill>
              </a:rPr>
              <a:t> </a:t>
            </a:r>
            <a:r>
              <a:rPr sz="2400" spc="-5" dirty="0">
                <a:solidFill>
                  <a:srgbClr val="0076C0"/>
                </a:solidFill>
              </a:rPr>
              <a:t>of	use </a:t>
            </a:r>
            <a:r>
              <a:rPr sz="2400" dirty="0">
                <a:solidFill>
                  <a:srgbClr val="0076C0"/>
                </a:solidFill>
              </a:rPr>
              <a:t>–</a:t>
            </a:r>
            <a:r>
              <a:rPr sz="2400" spc="-55" dirty="0">
                <a:solidFill>
                  <a:srgbClr val="0076C0"/>
                </a:solidFill>
              </a:rPr>
              <a:t> </a:t>
            </a:r>
            <a:r>
              <a:rPr sz="2400" spc="-5" dirty="0">
                <a:solidFill>
                  <a:srgbClr val="0076C0"/>
                </a:solidFill>
              </a:rPr>
              <a:t>LEW/TEW</a:t>
            </a:r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83540" y="631648"/>
            <a:ext cx="6430645" cy="10312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40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Pulse length vary on a radiation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decay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If pulses (particles) pile up the length of the pulse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vary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Optimal transmission of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data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81788"/>
            <a:ext cx="3380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76C0"/>
                </a:solidFill>
              </a:rPr>
              <a:t>Real-time Pulse</a:t>
            </a:r>
            <a:r>
              <a:rPr sz="2400" spc="-165" dirty="0">
                <a:solidFill>
                  <a:srgbClr val="0076C0"/>
                </a:solidFill>
              </a:rPr>
              <a:t> </a:t>
            </a:r>
            <a:r>
              <a:rPr sz="2400" spc="-5" dirty="0">
                <a:solidFill>
                  <a:srgbClr val="0076C0"/>
                </a:solidFill>
              </a:rPr>
              <a:t>Analysis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395477" y="699516"/>
            <a:ext cx="1057910" cy="406400"/>
          </a:xfrm>
          <a:custGeom>
            <a:avLst/>
            <a:gdLst/>
            <a:ahLst/>
            <a:cxnLst/>
            <a:rect l="l" t="t" r="r" b="b"/>
            <a:pathLst>
              <a:path w="1057910" h="406400">
                <a:moveTo>
                  <a:pt x="1017028" y="0"/>
                </a:moveTo>
                <a:lnTo>
                  <a:pt x="40627" y="0"/>
                </a:lnTo>
                <a:lnTo>
                  <a:pt x="24812" y="3192"/>
                </a:lnTo>
                <a:lnTo>
                  <a:pt x="11898" y="11896"/>
                </a:lnTo>
                <a:lnTo>
                  <a:pt x="3192" y="24806"/>
                </a:lnTo>
                <a:lnTo>
                  <a:pt x="0" y="40614"/>
                </a:lnTo>
                <a:lnTo>
                  <a:pt x="0" y="365531"/>
                </a:lnTo>
                <a:lnTo>
                  <a:pt x="3192" y="381339"/>
                </a:lnTo>
                <a:lnTo>
                  <a:pt x="11898" y="394249"/>
                </a:lnTo>
                <a:lnTo>
                  <a:pt x="24812" y="402953"/>
                </a:lnTo>
                <a:lnTo>
                  <a:pt x="40627" y="406145"/>
                </a:lnTo>
                <a:lnTo>
                  <a:pt x="1017028" y="406145"/>
                </a:lnTo>
                <a:lnTo>
                  <a:pt x="1032843" y="402953"/>
                </a:lnTo>
                <a:lnTo>
                  <a:pt x="1045757" y="394249"/>
                </a:lnTo>
                <a:lnTo>
                  <a:pt x="1054463" y="381339"/>
                </a:lnTo>
                <a:lnTo>
                  <a:pt x="1057656" y="365531"/>
                </a:lnTo>
                <a:lnTo>
                  <a:pt x="1057656" y="40614"/>
                </a:lnTo>
                <a:lnTo>
                  <a:pt x="1054463" y="24806"/>
                </a:lnTo>
                <a:lnTo>
                  <a:pt x="1045757" y="11896"/>
                </a:lnTo>
                <a:lnTo>
                  <a:pt x="1032843" y="3192"/>
                </a:lnTo>
                <a:lnTo>
                  <a:pt x="1017028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8548" y="793979"/>
            <a:ext cx="3124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5477" y="1131571"/>
            <a:ext cx="1057910" cy="584200"/>
            <a:chOff x="395477" y="1131571"/>
            <a:chExt cx="1057910" cy="584200"/>
          </a:xfrm>
        </p:grpSpPr>
        <p:sp>
          <p:nvSpPr>
            <p:cNvPr id="6" name="object 6"/>
            <p:cNvSpPr/>
            <p:nvPr/>
          </p:nvSpPr>
          <p:spPr>
            <a:xfrm>
              <a:off x="832864" y="1131571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477" y="13091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5"/>
                  </a:lnTo>
                  <a:lnTo>
                    <a:pt x="1017028" y="406145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16148" y="1327993"/>
            <a:ext cx="615950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74930" marR="5080" indent="-62865">
              <a:lnSpc>
                <a:spcPts val="1190"/>
              </a:lnSpc>
              <a:spcBef>
                <a:spcPts val="24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etection  window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5477" y="1740407"/>
            <a:ext cx="1057910" cy="584835"/>
            <a:chOff x="395477" y="1740407"/>
            <a:chExt cx="1057910" cy="584835"/>
          </a:xfrm>
        </p:grpSpPr>
        <p:sp>
          <p:nvSpPr>
            <p:cNvPr id="10" name="object 10"/>
            <p:cNvSpPr/>
            <p:nvPr/>
          </p:nvSpPr>
          <p:spPr>
            <a:xfrm>
              <a:off x="832864" y="1740407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5477" y="19187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26994" y="2012881"/>
            <a:ext cx="7950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Coincidence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95477" y="2350009"/>
            <a:ext cx="1057910" cy="584835"/>
            <a:chOff x="395477" y="2350009"/>
            <a:chExt cx="1057910" cy="584835"/>
          </a:xfrm>
        </p:grpSpPr>
        <p:sp>
          <p:nvSpPr>
            <p:cNvPr id="14" name="object 14"/>
            <p:cNvSpPr/>
            <p:nvPr/>
          </p:nvSpPr>
          <p:spPr>
            <a:xfrm>
              <a:off x="832864" y="23500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5477" y="2527554"/>
              <a:ext cx="1057910" cy="407034"/>
            </a:xfrm>
            <a:custGeom>
              <a:avLst/>
              <a:gdLst/>
              <a:ahLst/>
              <a:cxnLst/>
              <a:rect l="l" t="t" r="r" b="b"/>
              <a:pathLst>
                <a:path w="1057910" h="407035">
                  <a:moveTo>
                    <a:pt x="1017028" y="0"/>
                  </a:moveTo>
                  <a:lnTo>
                    <a:pt x="40627" y="0"/>
                  </a:lnTo>
                  <a:lnTo>
                    <a:pt x="24812" y="3198"/>
                  </a:lnTo>
                  <a:lnTo>
                    <a:pt x="11898" y="11920"/>
                  </a:lnTo>
                  <a:lnTo>
                    <a:pt x="3192" y="24854"/>
                  </a:lnTo>
                  <a:lnTo>
                    <a:pt x="0" y="40690"/>
                  </a:lnTo>
                  <a:lnTo>
                    <a:pt x="0" y="366217"/>
                  </a:lnTo>
                  <a:lnTo>
                    <a:pt x="3192" y="382058"/>
                  </a:lnTo>
                  <a:lnTo>
                    <a:pt x="11898" y="394992"/>
                  </a:lnTo>
                  <a:lnTo>
                    <a:pt x="24812" y="403711"/>
                  </a:lnTo>
                  <a:lnTo>
                    <a:pt x="40627" y="406908"/>
                  </a:lnTo>
                  <a:lnTo>
                    <a:pt x="1017028" y="406908"/>
                  </a:lnTo>
                  <a:lnTo>
                    <a:pt x="1032843" y="403711"/>
                  </a:lnTo>
                  <a:lnTo>
                    <a:pt x="1045757" y="394992"/>
                  </a:lnTo>
                  <a:lnTo>
                    <a:pt x="1054463" y="382058"/>
                  </a:lnTo>
                  <a:lnTo>
                    <a:pt x="1057656" y="366217"/>
                  </a:lnTo>
                  <a:lnTo>
                    <a:pt x="1057656" y="40690"/>
                  </a:lnTo>
                  <a:lnTo>
                    <a:pt x="1054463" y="24854"/>
                  </a:lnTo>
                  <a:lnTo>
                    <a:pt x="1045757" y="11920"/>
                  </a:lnTo>
                  <a:lnTo>
                    <a:pt x="1032843" y="3198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27668" y="2546894"/>
            <a:ext cx="593090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108585">
              <a:lnSpc>
                <a:spcPts val="1190"/>
              </a:lnSpc>
              <a:spcBef>
                <a:spcPts val="24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  detection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95477" y="2959609"/>
            <a:ext cx="1057910" cy="584200"/>
            <a:chOff x="395477" y="2959609"/>
            <a:chExt cx="1057910" cy="584200"/>
          </a:xfrm>
        </p:grpSpPr>
        <p:sp>
          <p:nvSpPr>
            <p:cNvPr id="18" name="object 18"/>
            <p:cNvSpPr/>
            <p:nvPr/>
          </p:nvSpPr>
          <p:spPr>
            <a:xfrm>
              <a:off x="832864" y="29596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5477" y="31371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0076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64510" y="3231784"/>
            <a:ext cx="918844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95477" y="3569209"/>
            <a:ext cx="1057910" cy="584200"/>
            <a:chOff x="395477" y="3569209"/>
            <a:chExt cx="1057910" cy="584200"/>
          </a:xfrm>
        </p:grpSpPr>
        <p:sp>
          <p:nvSpPr>
            <p:cNvPr id="22" name="object 22"/>
            <p:cNvSpPr/>
            <p:nvPr/>
          </p:nvSpPr>
          <p:spPr>
            <a:xfrm>
              <a:off x="832864" y="35692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5477" y="37467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53080" y="3841235"/>
            <a:ext cx="94297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collection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95477" y="4178808"/>
            <a:ext cx="1057910" cy="584200"/>
            <a:chOff x="395477" y="4178808"/>
            <a:chExt cx="1057910" cy="584200"/>
          </a:xfrm>
        </p:grpSpPr>
        <p:sp>
          <p:nvSpPr>
            <p:cNvPr id="26" name="object 26"/>
            <p:cNvSpPr/>
            <p:nvPr/>
          </p:nvSpPr>
          <p:spPr>
            <a:xfrm>
              <a:off x="832864" y="4178808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5477" y="43563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37840" y="4375249"/>
            <a:ext cx="972185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40970" marR="5080" indent="-128905">
              <a:lnSpc>
                <a:spcPts val="1190"/>
              </a:lnSpc>
              <a:spcBef>
                <a:spcPts val="24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Latency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control  Timestamp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852422" y="2086355"/>
            <a:ext cx="6878320" cy="2047875"/>
            <a:chOff x="1852422" y="2086355"/>
            <a:chExt cx="6878320" cy="2047875"/>
          </a:xfrm>
        </p:grpSpPr>
        <p:sp>
          <p:nvSpPr>
            <p:cNvPr id="30" name="object 30"/>
            <p:cNvSpPr/>
            <p:nvPr/>
          </p:nvSpPr>
          <p:spPr>
            <a:xfrm>
              <a:off x="2715386" y="2898266"/>
              <a:ext cx="1901189" cy="0"/>
            </a:xfrm>
            <a:custGeom>
              <a:avLst/>
              <a:gdLst/>
              <a:ahLst/>
              <a:cxnLst/>
              <a:rect l="l" t="t" r="r" b="b"/>
              <a:pathLst>
                <a:path w="1901189">
                  <a:moveTo>
                    <a:pt x="0" y="0"/>
                  </a:moveTo>
                  <a:lnTo>
                    <a:pt x="1901177" y="0"/>
                  </a:lnTo>
                </a:path>
              </a:pathLst>
            </a:custGeom>
            <a:ln w="1295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642355" y="2897886"/>
              <a:ext cx="552450" cy="0"/>
            </a:xfrm>
            <a:custGeom>
              <a:avLst/>
              <a:gdLst/>
              <a:ahLst/>
              <a:cxnLst/>
              <a:rect l="l" t="t" r="r" b="b"/>
              <a:pathLst>
                <a:path w="552450">
                  <a:moveTo>
                    <a:pt x="552310" y="0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569957" y="2854451"/>
              <a:ext cx="697230" cy="86995"/>
            </a:xfrm>
            <a:custGeom>
              <a:avLst/>
              <a:gdLst/>
              <a:ahLst/>
              <a:cxnLst/>
              <a:rect l="l" t="t" r="r" b="b"/>
              <a:pathLst>
                <a:path w="697229" h="86994">
                  <a:moveTo>
                    <a:pt x="86868" y="0"/>
                  </a:moveTo>
                  <a:lnTo>
                    <a:pt x="0" y="43434"/>
                  </a:lnTo>
                  <a:lnTo>
                    <a:pt x="86868" y="86868"/>
                  </a:lnTo>
                  <a:lnTo>
                    <a:pt x="86868" y="0"/>
                  </a:lnTo>
                  <a:close/>
                </a:path>
                <a:path w="697229" h="86994">
                  <a:moveTo>
                    <a:pt x="697090" y="43434"/>
                  </a:moveTo>
                  <a:lnTo>
                    <a:pt x="610222" y="0"/>
                  </a:lnTo>
                  <a:lnTo>
                    <a:pt x="610222" y="86868"/>
                  </a:lnTo>
                  <a:lnTo>
                    <a:pt x="697090" y="43434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295865" y="3278123"/>
              <a:ext cx="2065655" cy="0"/>
            </a:xfrm>
            <a:custGeom>
              <a:avLst/>
              <a:gdLst/>
              <a:ahLst/>
              <a:cxnLst/>
              <a:rect l="l" t="t" r="r" b="b"/>
              <a:pathLst>
                <a:path w="2065654">
                  <a:moveTo>
                    <a:pt x="2065654" y="0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0076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295863" y="3227447"/>
              <a:ext cx="86995" cy="101600"/>
            </a:xfrm>
            <a:custGeom>
              <a:avLst/>
              <a:gdLst/>
              <a:ahLst/>
              <a:cxnLst/>
              <a:rect l="l" t="t" r="r" b="b"/>
              <a:pathLst>
                <a:path w="86995" h="101600">
                  <a:moveTo>
                    <a:pt x="86867" y="0"/>
                  </a:moveTo>
                  <a:lnTo>
                    <a:pt x="0" y="50673"/>
                  </a:lnTo>
                  <a:lnTo>
                    <a:pt x="86867" y="101346"/>
                  </a:lnTo>
                </a:path>
              </a:pathLst>
            </a:custGeom>
            <a:ln w="28956">
              <a:solidFill>
                <a:srgbClr val="0076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274650" y="3227445"/>
              <a:ext cx="86995" cy="101600"/>
            </a:xfrm>
            <a:custGeom>
              <a:avLst/>
              <a:gdLst/>
              <a:ahLst/>
              <a:cxnLst/>
              <a:rect l="l" t="t" r="r" b="b"/>
              <a:pathLst>
                <a:path w="86995" h="101600">
                  <a:moveTo>
                    <a:pt x="0" y="101345"/>
                  </a:moveTo>
                  <a:lnTo>
                    <a:pt x="86868" y="50672"/>
                  </a:lnTo>
                  <a:lnTo>
                    <a:pt x="0" y="0"/>
                  </a:lnTo>
                </a:path>
              </a:pathLst>
            </a:custGeom>
            <a:ln w="28956">
              <a:solidFill>
                <a:srgbClr val="0076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71472" y="2238795"/>
              <a:ext cx="6840220" cy="1424940"/>
            </a:xfrm>
            <a:custGeom>
              <a:avLst/>
              <a:gdLst/>
              <a:ahLst/>
              <a:cxnLst/>
              <a:rect l="l" t="t" r="r" b="b"/>
              <a:pathLst>
                <a:path w="6840220" h="1424939">
                  <a:moveTo>
                    <a:pt x="0" y="1320365"/>
                  </a:moveTo>
                  <a:lnTo>
                    <a:pt x="60305" y="1307448"/>
                  </a:lnTo>
                  <a:lnTo>
                    <a:pt x="119352" y="1296880"/>
                  </a:lnTo>
                  <a:lnTo>
                    <a:pt x="177178" y="1288496"/>
                  </a:lnTo>
                  <a:lnTo>
                    <a:pt x="233818" y="1282130"/>
                  </a:lnTo>
                  <a:lnTo>
                    <a:pt x="289308" y="1277618"/>
                  </a:lnTo>
                  <a:lnTo>
                    <a:pt x="343685" y="1274793"/>
                  </a:lnTo>
                  <a:lnTo>
                    <a:pt x="396985" y="1273492"/>
                  </a:lnTo>
                  <a:lnTo>
                    <a:pt x="449244" y="1273548"/>
                  </a:lnTo>
                  <a:lnTo>
                    <a:pt x="500498" y="1274797"/>
                  </a:lnTo>
                  <a:lnTo>
                    <a:pt x="550784" y="1277074"/>
                  </a:lnTo>
                  <a:lnTo>
                    <a:pt x="600137" y="1280213"/>
                  </a:lnTo>
                  <a:lnTo>
                    <a:pt x="648593" y="1284050"/>
                  </a:lnTo>
                  <a:lnTo>
                    <a:pt x="696190" y="1288419"/>
                  </a:lnTo>
                  <a:lnTo>
                    <a:pt x="742962" y="1293155"/>
                  </a:lnTo>
                  <a:lnTo>
                    <a:pt x="788947" y="1298093"/>
                  </a:lnTo>
                  <a:lnTo>
                    <a:pt x="834180" y="1303068"/>
                  </a:lnTo>
                  <a:lnTo>
                    <a:pt x="878697" y="1307915"/>
                  </a:lnTo>
                  <a:lnTo>
                    <a:pt x="922535" y="1312468"/>
                  </a:lnTo>
                  <a:lnTo>
                    <a:pt x="965730" y="1316562"/>
                  </a:lnTo>
                  <a:lnTo>
                    <a:pt x="1008317" y="1320033"/>
                  </a:lnTo>
                  <a:lnTo>
                    <a:pt x="1050334" y="1322715"/>
                  </a:lnTo>
                  <a:lnTo>
                    <a:pt x="1091817" y="1324443"/>
                  </a:lnTo>
                  <a:lnTo>
                    <a:pt x="1132800" y="1325052"/>
                  </a:lnTo>
                  <a:lnTo>
                    <a:pt x="1173321" y="1324377"/>
                  </a:lnTo>
                  <a:lnTo>
                    <a:pt x="1213416" y="1322253"/>
                  </a:lnTo>
                  <a:lnTo>
                    <a:pt x="1253121" y="1318513"/>
                  </a:lnTo>
                  <a:lnTo>
                    <a:pt x="1292472" y="1312995"/>
                  </a:lnTo>
                  <a:lnTo>
                    <a:pt x="1331506" y="1305531"/>
                  </a:lnTo>
                  <a:lnTo>
                    <a:pt x="1384290" y="1293006"/>
                  </a:lnTo>
                  <a:lnTo>
                    <a:pt x="1433977" y="1279220"/>
                  </a:lnTo>
                  <a:lnTo>
                    <a:pt x="1480900" y="1264201"/>
                  </a:lnTo>
                  <a:lnTo>
                    <a:pt x="1525392" y="1247973"/>
                  </a:lnTo>
                  <a:lnTo>
                    <a:pt x="1567783" y="1230562"/>
                  </a:lnTo>
                  <a:lnTo>
                    <a:pt x="1608407" y="1211994"/>
                  </a:lnTo>
                  <a:lnTo>
                    <a:pt x="1647597" y="1192295"/>
                  </a:lnTo>
                  <a:lnTo>
                    <a:pt x="1685683" y="1171489"/>
                  </a:lnTo>
                  <a:lnTo>
                    <a:pt x="1722999" y="1149603"/>
                  </a:lnTo>
                  <a:lnTo>
                    <a:pt x="1759877" y="1126661"/>
                  </a:lnTo>
                  <a:lnTo>
                    <a:pt x="1796648" y="1102691"/>
                  </a:lnTo>
                  <a:lnTo>
                    <a:pt x="1833647" y="1077717"/>
                  </a:lnTo>
                  <a:lnTo>
                    <a:pt x="1871203" y="1051765"/>
                  </a:lnTo>
                  <a:lnTo>
                    <a:pt x="1909651" y="1024860"/>
                  </a:lnTo>
                  <a:lnTo>
                    <a:pt x="1949322" y="997028"/>
                  </a:lnTo>
                  <a:lnTo>
                    <a:pt x="1990549" y="968296"/>
                  </a:lnTo>
                  <a:lnTo>
                    <a:pt x="2033663" y="938687"/>
                  </a:lnTo>
                  <a:lnTo>
                    <a:pt x="2078997" y="908229"/>
                  </a:lnTo>
                  <a:lnTo>
                    <a:pt x="2126884" y="876946"/>
                  </a:lnTo>
                  <a:lnTo>
                    <a:pt x="2177656" y="844864"/>
                  </a:lnTo>
                  <a:lnTo>
                    <a:pt x="2208584" y="824530"/>
                  </a:lnTo>
                  <a:lnTo>
                    <a:pt x="2239815" y="801860"/>
                  </a:lnTo>
                  <a:lnTo>
                    <a:pt x="2271351" y="777049"/>
                  </a:lnTo>
                  <a:lnTo>
                    <a:pt x="2303198" y="750291"/>
                  </a:lnTo>
                  <a:lnTo>
                    <a:pt x="2335360" y="721780"/>
                  </a:lnTo>
                  <a:lnTo>
                    <a:pt x="2367841" y="691711"/>
                  </a:lnTo>
                  <a:lnTo>
                    <a:pt x="2400645" y="660279"/>
                  </a:lnTo>
                  <a:lnTo>
                    <a:pt x="2433777" y="627678"/>
                  </a:lnTo>
                  <a:lnTo>
                    <a:pt x="2467242" y="594102"/>
                  </a:lnTo>
                  <a:lnTo>
                    <a:pt x="2501043" y="559745"/>
                  </a:lnTo>
                  <a:lnTo>
                    <a:pt x="2535185" y="524803"/>
                  </a:lnTo>
                  <a:lnTo>
                    <a:pt x="2569671" y="489469"/>
                  </a:lnTo>
                  <a:lnTo>
                    <a:pt x="2604508" y="453938"/>
                  </a:lnTo>
                  <a:lnTo>
                    <a:pt x="2639698" y="418405"/>
                  </a:lnTo>
                  <a:lnTo>
                    <a:pt x="2675247" y="383063"/>
                  </a:lnTo>
                  <a:lnTo>
                    <a:pt x="2711158" y="348108"/>
                  </a:lnTo>
                  <a:lnTo>
                    <a:pt x="2747437" y="313733"/>
                  </a:lnTo>
                  <a:lnTo>
                    <a:pt x="2784086" y="280133"/>
                  </a:lnTo>
                  <a:lnTo>
                    <a:pt x="2821111" y="247503"/>
                  </a:lnTo>
                  <a:lnTo>
                    <a:pt x="2858516" y="216037"/>
                  </a:lnTo>
                  <a:lnTo>
                    <a:pt x="2896306" y="185929"/>
                  </a:lnTo>
                  <a:lnTo>
                    <a:pt x="2934484" y="157374"/>
                  </a:lnTo>
                  <a:lnTo>
                    <a:pt x="2973055" y="130566"/>
                  </a:lnTo>
                  <a:lnTo>
                    <a:pt x="3012023" y="105699"/>
                  </a:lnTo>
                  <a:lnTo>
                    <a:pt x="3051393" y="82969"/>
                  </a:lnTo>
                  <a:lnTo>
                    <a:pt x="3091169" y="62570"/>
                  </a:lnTo>
                  <a:lnTo>
                    <a:pt x="3131356" y="44695"/>
                  </a:lnTo>
                  <a:lnTo>
                    <a:pt x="3171957" y="29539"/>
                  </a:lnTo>
                  <a:lnTo>
                    <a:pt x="3212977" y="17298"/>
                  </a:lnTo>
                  <a:lnTo>
                    <a:pt x="3254421" y="8164"/>
                  </a:lnTo>
                  <a:lnTo>
                    <a:pt x="3296292" y="2333"/>
                  </a:lnTo>
                  <a:lnTo>
                    <a:pt x="3338596" y="0"/>
                  </a:lnTo>
                  <a:lnTo>
                    <a:pt x="3381336" y="1357"/>
                  </a:lnTo>
                  <a:lnTo>
                    <a:pt x="3424516" y="6601"/>
                  </a:lnTo>
                  <a:lnTo>
                    <a:pt x="3490898" y="22688"/>
                  </a:lnTo>
                  <a:lnTo>
                    <a:pt x="3558808" y="48480"/>
                  </a:lnTo>
                  <a:lnTo>
                    <a:pt x="3593305" y="64754"/>
                  </a:lnTo>
                  <a:lnTo>
                    <a:pt x="3628148" y="83142"/>
                  </a:lnTo>
                  <a:lnTo>
                    <a:pt x="3663326" y="103539"/>
                  </a:lnTo>
                  <a:lnTo>
                    <a:pt x="3698825" y="125841"/>
                  </a:lnTo>
                  <a:lnTo>
                    <a:pt x="3734634" y="149943"/>
                  </a:lnTo>
                  <a:lnTo>
                    <a:pt x="3770741" y="175743"/>
                  </a:lnTo>
                  <a:lnTo>
                    <a:pt x="3807134" y="203134"/>
                  </a:lnTo>
                  <a:lnTo>
                    <a:pt x="3843801" y="232015"/>
                  </a:lnTo>
                  <a:lnTo>
                    <a:pt x="3880730" y="262279"/>
                  </a:lnTo>
                  <a:lnTo>
                    <a:pt x="3917909" y="293822"/>
                  </a:lnTo>
                  <a:lnTo>
                    <a:pt x="3955326" y="326542"/>
                  </a:lnTo>
                  <a:lnTo>
                    <a:pt x="3992968" y="360333"/>
                  </a:lnTo>
                  <a:lnTo>
                    <a:pt x="4030825" y="395091"/>
                  </a:lnTo>
                  <a:lnTo>
                    <a:pt x="4068884" y="430712"/>
                  </a:lnTo>
                  <a:lnTo>
                    <a:pt x="4107133" y="467092"/>
                  </a:lnTo>
                  <a:lnTo>
                    <a:pt x="4145560" y="504127"/>
                  </a:lnTo>
                  <a:lnTo>
                    <a:pt x="4184153" y="541712"/>
                  </a:lnTo>
                  <a:lnTo>
                    <a:pt x="4222901" y="579743"/>
                  </a:lnTo>
                  <a:lnTo>
                    <a:pt x="4261790" y="618117"/>
                  </a:lnTo>
                  <a:lnTo>
                    <a:pt x="4300809" y="656728"/>
                  </a:lnTo>
                  <a:lnTo>
                    <a:pt x="4339947" y="695473"/>
                  </a:lnTo>
                  <a:lnTo>
                    <a:pt x="4379190" y="734247"/>
                  </a:lnTo>
                  <a:lnTo>
                    <a:pt x="4418528" y="772947"/>
                  </a:lnTo>
                  <a:lnTo>
                    <a:pt x="4457948" y="811467"/>
                  </a:lnTo>
                  <a:lnTo>
                    <a:pt x="4497437" y="849705"/>
                  </a:lnTo>
                  <a:lnTo>
                    <a:pt x="4536986" y="887555"/>
                  </a:lnTo>
                  <a:lnTo>
                    <a:pt x="4576580" y="924913"/>
                  </a:lnTo>
                  <a:lnTo>
                    <a:pt x="4616208" y="961676"/>
                  </a:lnTo>
                  <a:lnTo>
                    <a:pt x="4655859" y="997739"/>
                  </a:lnTo>
                  <a:lnTo>
                    <a:pt x="4695520" y="1032997"/>
                  </a:lnTo>
                  <a:lnTo>
                    <a:pt x="4735179" y="1067347"/>
                  </a:lnTo>
                  <a:lnTo>
                    <a:pt x="4774824" y="1100685"/>
                  </a:lnTo>
                  <a:lnTo>
                    <a:pt x="4814444" y="1132906"/>
                  </a:lnTo>
                  <a:lnTo>
                    <a:pt x="4854026" y="1163906"/>
                  </a:lnTo>
                  <a:lnTo>
                    <a:pt x="4893558" y="1193581"/>
                  </a:lnTo>
                  <a:lnTo>
                    <a:pt x="4933028" y="1221827"/>
                  </a:lnTo>
                  <a:lnTo>
                    <a:pt x="4972425" y="1248539"/>
                  </a:lnTo>
                  <a:lnTo>
                    <a:pt x="5011736" y="1273613"/>
                  </a:lnTo>
                  <a:lnTo>
                    <a:pt x="5050949" y="1296945"/>
                  </a:lnTo>
                  <a:lnTo>
                    <a:pt x="5090052" y="1318431"/>
                  </a:lnTo>
                  <a:lnTo>
                    <a:pt x="5129034" y="1337967"/>
                  </a:lnTo>
                  <a:lnTo>
                    <a:pt x="5165330" y="1352898"/>
                  </a:lnTo>
                  <a:lnTo>
                    <a:pt x="5202495" y="1366197"/>
                  </a:lnTo>
                  <a:lnTo>
                    <a:pt x="5240518" y="1377935"/>
                  </a:lnTo>
                  <a:lnTo>
                    <a:pt x="5279386" y="1388180"/>
                  </a:lnTo>
                  <a:lnTo>
                    <a:pt x="5319088" y="1397004"/>
                  </a:lnTo>
                  <a:lnTo>
                    <a:pt x="5359613" y="1404475"/>
                  </a:lnTo>
                  <a:lnTo>
                    <a:pt x="5400947" y="1410663"/>
                  </a:lnTo>
                  <a:lnTo>
                    <a:pt x="5443081" y="1415639"/>
                  </a:lnTo>
                  <a:lnTo>
                    <a:pt x="5486001" y="1419472"/>
                  </a:lnTo>
                  <a:lnTo>
                    <a:pt x="5529697" y="1422232"/>
                  </a:lnTo>
                  <a:lnTo>
                    <a:pt x="5574156" y="1423989"/>
                  </a:lnTo>
                  <a:lnTo>
                    <a:pt x="5619367" y="1424813"/>
                  </a:lnTo>
                  <a:lnTo>
                    <a:pt x="5665318" y="1424774"/>
                  </a:lnTo>
                  <a:lnTo>
                    <a:pt x="5711998" y="1423940"/>
                  </a:lnTo>
                  <a:lnTo>
                    <a:pt x="5759393" y="1422384"/>
                  </a:lnTo>
                  <a:lnTo>
                    <a:pt x="5807494" y="1420173"/>
                  </a:lnTo>
                  <a:lnTo>
                    <a:pt x="5856288" y="1417378"/>
                  </a:lnTo>
                  <a:lnTo>
                    <a:pt x="5905763" y="1414069"/>
                  </a:lnTo>
                  <a:lnTo>
                    <a:pt x="5955908" y="1410315"/>
                  </a:lnTo>
                  <a:lnTo>
                    <a:pt x="6006710" y="1406187"/>
                  </a:lnTo>
                  <a:lnTo>
                    <a:pt x="6058159" y="1401755"/>
                  </a:lnTo>
                  <a:lnTo>
                    <a:pt x="6110242" y="1397087"/>
                  </a:lnTo>
                  <a:lnTo>
                    <a:pt x="6162948" y="1392255"/>
                  </a:lnTo>
                  <a:lnTo>
                    <a:pt x="6216264" y="1387327"/>
                  </a:lnTo>
                  <a:lnTo>
                    <a:pt x="6270180" y="1382374"/>
                  </a:lnTo>
                  <a:lnTo>
                    <a:pt x="6324683" y="1377466"/>
                  </a:lnTo>
                  <a:lnTo>
                    <a:pt x="6379762" y="1372672"/>
                  </a:lnTo>
                  <a:lnTo>
                    <a:pt x="6435405" y="1368062"/>
                  </a:lnTo>
                  <a:lnTo>
                    <a:pt x="6491601" y="1363707"/>
                  </a:lnTo>
                  <a:lnTo>
                    <a:pt x="6548336" y="1359675"/>
                  </a:lnTo>
                  <a:lnTo>
                    <a:pt x="6605601" y="1356037"/>
                  </a:lnTo>
                  <a:lnTo>
                    <a:pt x="6663382" y="1352862"/>
                  </a:lnTo>
                  <a:lnTo>
                    <a:pt x="6721669" y="1350221"/>
                  </a:lnTo>
                  <a:lnTo>
                    <a:pt x="6780449" y="1348184"/>
                  </a:lnTo>
                  <a:lnTo>
                    <a:pt x="6839711" y="1346819"/>
                  </a:lnTo>
                </a:path>
              </a:pathLst>
            </a:custGeom>
            <a:ln w="381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042279" y="3120008"/>
              <a:ext cx="2218055" cy="0"/>
            </a:xfrm>
            <a:custGeom>
              <a:avLst/>
              <a:gdLst/>
              <a:ahLst/>
              <a:cxnLst/>
              <a:rect l="l" t="t" r="r" b="b"/>
              <a:pathLst>
                <a:path w="2218054">
                  <a:moveTo>
                    <a:pt x="0" y="0"/>
                  </a:moveTo>
                  <a:lnTo>
                    <a:pt x="2218042" y="0"/>
                  </a:lnTo>
                </a:path>
              </a:pathLst>
            </a:custGeom>
            <a:ln w="1295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058155" y="2105405"/>
              <a:ext cx="254000" cy="254000"/>
            </a:xfrm>
            <a:custGeom>
              <a:avLst/>
              <a:gdLst/>
              <a:ahLst/>
              <a:cxnLst/>
              <a:rect l="l" t="t" r="r" b="b"/>
              <a:pathLst>
                <a:path w="254000" h="254000">
                  <a:moveTo>
                    <a:pt x="0" y="0"/>
                  </a:moveTo>
                  <a:lnTo>
                    <a:pt x="253492" y="253517"/>
                  </a:lnTo>
                </a:path>
              </a:pathLst>
            </a:custGeom>
            <a:ln w="38100">
              <a:solidFill>
                <a:srgbClr val="0076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058155" y="2105407"/>
              <a:ext cx="254000" cy="254000"/>
            </a:xfrm>
            <a:custGeom>
              <a:avLst/>
              <a:gdLst/>
              <a:ahLst/>
              <a:cxnLst/>
              <a:rect l="l" t="t" r="r" b="b"/>
              <a:pathLst>
                <a:path w="254000" h="254000">
                  <a:moveTo>
                    <a:pt x="0" y="253517"/>
                  </a:moveTo>
                  <a:lnTo>
                    <a:pt x="253492" y="0"/>
                  </a:lnTo>
                </a:path>
              </a:pathLst>
            </a:custGeom>
            <a:ln w="38100">
              <a:solidFill>
                <a:srgbClr val="0076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185410" y="3687028"/>
              <a:ext cx="0" cy="447040"/>
            </a:xfrm>
            <a:custGeom>
              <a:avLst/>
              <a:gdLst/>
              <a:ahLst/>
              <a:cxnLst/>
              <a:rect l="l" t="t" r="r" b="b"/>
              <a:pathLst>
                <a:path h="447039">
                  <a:moveTo>
                    <a:pt x="0" y="0"/>
                  </a:moveTo>
                  <a:lnTo>
                    <a:pt x="0" y="446633"/>
                  </a:lnTo>
                </a:path>
              </a:pathLst>
            </a:custGeom>
            <a:ln w="28956">
              <a:solidFill>
                <a:srgbClr val="0076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134742" y="3687030"/>
              <a:ext cx="101600" cy="86995"/>
            </a:xfrm>
            <a:custGeom>
              <a:avLst/>
              <a:gdLst/>
              <a:ahLst/>
              <a:cxnLst/>
              <a:rect l="l" t="t" r="r" b="b"/>
              <a:pathLst>
                <a:path w="101600" h="86995">
                  <a:moveTo>
                    <a:pt x="0" y="86867"/>
                  </a:moveTo>
                  <a:lnTo>
                    <a:pt x="50673" y="0"/>
                  </a:lnTo>
                  <a:lnTo>
                    <a:pt x="101346" y="86867"/>
                  </a:lnTo>
                </a:path>
              </a:pathLst>
            </a:custGeom>
            <a:ln w="28956">
              <a:solidFill>
                <a:srgbClr val="0076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185791" y="2454777"/>
              <a:ext cx="0" cy="1172845"/>
            </a:xfrm>
            <a:custGeom>
              <a:avLst/>
              <a:gdLst/>
              <a:ahLst/>
              <a:cxnLst/>
              <a:rect l="l" t="t" r="r" b="b"/>
              <a:pathLst>
                <a:path h="1172845">
                  <a:moveTo>
                    <a:pt x="0" y="1172400"/>
                  </a:moveTo>
                  <a:lnTo>
                    <a:pt x="0" y="0"/>
                  </a:lnTo>
                </a:path>
              </a:pathLst>
            </a:custGeom>
            <a:ln w="1295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267580" y="2644526"/>
              <a:ext cx="0" cy="972185"/>
            </a:xfrm>
            <a:custGeom>
              <a:avLst/>
              <a:gdLst/>
              <a:ahLst/>
              <a:cxnLst/>
              <a:rect l="l" t="t" r="r" b="b"/>
              <a:pathLst>
                <a:path h="972185">
                  <a:moveTo>
                    <a:pt x="0" y="971994"/>
                  </a:moveTo>
                  <a:lnTo>
                    <a:pt x="0" y="0"/>
                  </a:lnTo>
                </a:path>
              </a:pathLst>
            </a:custGeom>
            <a:ln w="1295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390512" y="2644526"/>
              <a:ext cx="0" cy="972185"/>
            </a:xfrm>
            <a:custGeom>
              <a:avLst/>
              <a:gdLst/>
              <a:ahLst/>
              <a:cxnLst/>
              <a:rect l="l" t="t" r="r" b="b"/>
              <a:pathLst>
                <a:path h="972185">
                  <a:moveTo>
                    <a:pt x="0" y="971994"/>
                  </a:moveTo>
                  <a:lnTo>
                    <a:pt x="0" y="0"/>
                  </a:lnTo>
                </a:path>
              </a:pathLst>
            </a:custGeom>
            <a:ln w="1295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462522" y="3119627"/>
              <a:ext cx="932815" cy="0"/>
            </a:xfrm>
            <a:custGeom>
              <a:avLst/>
              <a:gdLst/>
              <a:ahLst/>
              <a:cxnLst/>
              <a:rect l="l" t="t" r="r" b="b"/>
              <a:pathLst>
                <a:path w="932815">
                  <a:moveTo>
                    <a:pt x="932675" y="0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390119" y="3076193"/>
              <a:ext cx="1077595" cy="86995"/>
            </a:xfrm>
            <a:custGeom>
              <a:avLst/>
              <a:gdLst/>
              <a:ahLst/>
              <a:cxnLst/>
              <a:rect l="l" t="t" r="r" b="b"/>
              <a:pathLst>
                <a:path w="1077595" h="86994">
                  <a:moveTo>
                    <a:pt x="86868" y="0"/>
                  </a:moveTo>
                  <a:lnTo>
                    <a:pt x="0" y="43434"/>
                  </a:lnTo>
                  <a:lnTo>
                    <a:pt x="86868" y="86868"/>
                  </a:lnTo>
                  <a:lnTo>
                    <a:pt x="86868" y="0"/>
                  </a:lnTo>
                  <a:close/>
                </a:path>
                <a:path w="1077595" h="86994">
                  <a:moveTo>
                    <a:pt x="1077455" y="43434"/>
                  </a:moveTo>
                  <a:lnTo>
                    <a:pt x="990587" y="0"/>
                  </a:lnTo>
                  <a:lnTo>
                    <a:pt x="990587" y="86868"/>
                  </a:lnTo>
                  <a:lnTo>
                    <a:pt x="1077455" y="43434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4730417" y="4164628"/>
            <a:ext cx="104521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20" dirty="0">
                <a:solidFill>
                  <a:srgbClr val="0076C0"/>
                </a:solidFill>
                <a:latin typeface="Arial"/>
                <a:cs typeface="Arial"/>
              </a:rPr>
              <a:t>Time </a:t>
            </a:r>
            <a:r>
              <a:rPr sz="1400" spc="-5" dirty="0">
                <a:solidFill>
                  <a:srgbClr val="0076C0"/>
                </a:solidFill>
                <a:latin typeface="Arial"/>
                <a:cs typeface="Arial"/>
              </a:rPr>
              <a:t>of</a:t>
            </a:r>
            <a:r>
              <a:rPr sz="1400" spc="-55" dirty="0">
                <a:solidFill>
                  <a:srgbClr val="0076C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76C0"/>
                </a:solidFill>
                <a:latin typeface="Arial"/>
                <a:cs typeface="Arial"/>
              </a:rPr>
              <a:t>peak</a:t>
            </a:r>
            <a:endParaRPr sz="1400">
              <a:latin typeface="Arial"/>
              <a:cs typeface="Arial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54" name="object 5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55" name="object 5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48" name="object 48"/>
          <p:cNvSpPr txBox="1"/>
          <p:nvPr/>
        </p:nvSpPr>
        <p:spPr>
          <a:xfrm>
            <a:off x="5318627" y="3018569"/>
            <a:ext cx="48069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76C0"/>
                </a:solidFill>
                <a:latin typeface="Arial"/>
                <a:cs typeface="Arial"/>
              </a:rPr>
              <a:t>Width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758356" y="2609749"/>
            <a:ext cx="354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C00000"/>
                </a:solidFill>
                <a:latin typeface="Arial"/>
                <a:cs typeface="Arial"/>
              </a:rPr>
              <a:t>LEW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763836" y="2828900"/>
            <a:ext cx="363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C00000"/>
                </a:solidFill>
                <a:latin typeface="Arial"/>
                <a:cs typeface="Arial"/>
              </a:rPr>
              <a:t>TEW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429935" y="1939069"/>
            <a:ext cx="43116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solidFill>
                  <a:srgbClr val="0076C0"/>
                </a:solidFill>
                <a:latin typeface="Arial"/>
                <a:cs typeface="Arial"/>
              </a:rPr>
              <a:t>P</a:t>
            </a:r>
            <a:r>
              <a:rPr sz="1400" spc="-5" dirty="0">
                <a:solidFill>
                  <a:srgbClr val="0076C0"/>
                </a:solidFill>
                <a:latin typeface="Arial"/>
                <a:cs typeface="Arial"/>
              </a:rPr>
              <a:t>eak</a:t>
            </a:r>
            <a:endParaRPr sz="14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698411" y="546246"/>
            <a:ext cx="6459220" cy="883285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50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Built-in real-time pulse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analysis</a:t>
            </a:r>
            <a:endParaRPr sz="20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1040"/>
              </a:spcBef>
              <a:buClr>
                <a:srgbClr val="0076C0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800" spc="-5" dirty="0">
                <a:latin typeface="Arial"/>
                <a:cs typeface="Arial"/>
              </a:rPr>
              <a:t>Peak </a:t>
            </a:r>
            <a:r>
              <a:rPr sz="1800" dirty="0">
                <a:latin typeface="Arial"/>
                <a:cs typeface="Arial"/>
              </a:rPr>
              <a:t>value, </a:t>
            </a:r>
            <a:r>
              <a:rPr sz="1800" spc="-5" dirty="0">
                <a:latin typeface="Arial"/>
                <a:cs typeface="Arial"/>
              </a:rPr>
              <a:t>time over threshold (width), </a:t>
            </a:r>
            <a:r>
              <a:rPr sz="1800" dirty="0">
                <a:latin typeface="Arial"/>
                <a:cs typeface="Arial"/>
              </a:rPr>
              <a:t>peak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timestamp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81788"/>
            <a:ext cx="45834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76C0"/>
                </a:solidFill>
              </a:rPr>
              <a:t>Examples of use </a:t>
            </a:r>
            <a:r>
              <a:rPr sz="2400" dirty="0">
                <a:solidFill>
                  <a:srgbClr val="0076C0"/>
                </a:solidFill>
              </a:rPr>
              <a:t>– </a:t>
            </a:r>
            <a:r>
              <a:rPr sz="2400" spc="-5" dirty="0">
                <a:solidFill>
                  <a:srgbClr val="0076C0"/>
                </a:solidFill>
              </a:rPr>
              <a:t>Pulse</a:t>
            </a:r>
            <a:r>
              <a:rPr sz="2400" spc="-155" dirty="0">
                <a:solidFill>
                  <a:srgbClr val="0076C0"/>
                </a:solidFill>
              </a:rPr>
              <a:t> </a:t>
            </a:r>
            <a:r>
              <a:rPr sz="2400" spc="-5" dirty="0">
                <a:solidFill>
                  <a:srgbClr val="0076C0"/>
                </a:solidFill>
              </a:rPr>
              <a:t>Analysis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83540" y="692912"/>
            <a:ext cx="445770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Peak detection in time-of-flight mass  spectrometry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(TOFMS)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Area is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energy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23432" y="699516"/>
            <a:ext cx="2736341" cy="410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81788"/>
            <a:ext cx="3125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76C0"/>
                </a:solidFill>
              </a:rPr>
              <a:t>Custom Pulse</a:t>
            </a:r>
            <a:r>
              <a:rPr sz="2400" spc="-185" dirty="0">
                <a:solidFill>
                  <a:srgbClr val="0076C0"/>
                </a:solidFill>
              </a:rPr>
              <a:t> </a:t>
            </a:r>
            <a:r>
              <a:rPr sz="2400" spc="-5" dirty="0">
                <a:solidFill>
                  <a:srgbClr val="0076C0"/>
                </a:solidFill>
              </a:rPr>
              <a:t>Analysis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395477" y="699516"/>
            <a:ext cx="1057910" cy="406400"/>
          </a:xfrm>
          <a:custGeom>
            <a:avLst/>
            <a:gdLst/>
            <a:ahLst/>
            <a:cxnLst/>
            <a:rect l="l" t="t" r="r" b="b"/>
            <a:pathLst>
              <a:path w="1057910" h="406400">
                <a:moveTo>
                  <a:pt x="1017028" y="0"/>
                </a:moveTo>
                <a:lnTo>
                  <a:pt x="40627" y="0"/>
                </a:lnTo>
                <a:lnTo>
                  <a:pt x="24812" y="3192"/>
                </a:lnTo>
                <a:lnTo>
                  <a:pt x="11898" y="11896"/>
                </a:lnTo>
                <a:lnTo>
                  <a:pt x="3192" y="24806"/>
                </a:lnTo>
                <a:lnTo>
                  <a:pt x="0" y="40614"/>
                </a:lnTo>
                <a:lnTo>
                  <a:pt x="0" y="365531"/>
                </a:lnTo>
                <a:lnTo>
                  <a:pt x="3192" y="381339"/>
                </a:lnTo>
                <a:lnTo>
                  <a:pt x="11898" y="394249"/>
                </a:lnTo>
                <a:lnTo>
                  <a:pt x="24812" y="402953"/>
                </a:lnTo>
                <a:lnTo>
                  <a:pt x="40627" y="406145"/>
                </a:lnTo>
                <a:lnTo>
                  <a:pt x="1017028" y="406145"/>
                </a:lnTo>
                <a:lnTo>
                  <a:pt x="1032843" y="402953"/>
                </a:lnTo>
                <a:lnTo>
                  <a:pt x="1045757" y="394249"/>
                </a:lnTo>
                <a:lnTo>
                  <a:pt x="1054463" y="381339"/>
                </a:lnTo>
                <a:lnTo>
                  <a:pt x="1057656" y="365531"/>
                </a:lnTo>
                <a:lnTo>
                  <a:pt x="1057656" y="40614"/>
                </a:lnTo>
                <a:lnTo>
                  <a:pt x="1054463" y="24806"/>
                </a:lnTo>
                <a:lnTo>
                  <a:pt x="1045757" y="11896"/>
                </a:lnTo>
                <a:lnTo>
                  <a:pt x="1032843" y="3192"/>
                </a:lnTo>
                <a:lnTo>
                  <a:pt x="1017028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8548" y="793979"/>
            <a:ext cx="3124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5477" y="1131571"/>
            <a:ext cx="1057910" cy="584200"/>
            <a:chOff x="395477" y="1131571"/>
            <a:chExt cx="1057910" cy="584200"/>
          </a:xfrm>
        </p:grpSpPr>
        <p:sp>
          <p:nvSpPr>
            <p:cNvPr id="6" name="object 6"/>
            <p:cNvSpPr/>
            <p:nvPr/>
          </p:nvSpPr>
          <p:spPr>
            <a:xfrm>
              <a:off x="832864" y="1131571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477" y="13091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5"/>
                  </a:lnTo>
                  <a:lnTo>
                    <a:pt x="1017028" y="406145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16148" y="1327993"/>
            <a:ext cx="615950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74930" marR="5080" indent="-62865">
              <a:lnSpc>
                <a:spcPts val="1190"/>
              </a:lnSpc>
              <a:spcBef>
                <a:spcPts val="24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etection  window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5477" y="1740407"/>
            <a:ext cx="1057910" cy="584835"/>
            <a:chOff x="395477" y="1740407"/>
            <a:chExt cx="1057910" cy="584835"/>
          </a:xfrm>
        </p:grpSpPr>
        <p:sp>
          <p:nvSpPr>
            <p:cNvPr id="10" name="object 10"/>
            <p:cNvSpPr/>
            <p:nvPr/>
          </p:nvSpPr>
          <p:spPr>
            <a:xfrm>
              <a:off x="832864" y="1740407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5477" y="19187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26994" y="2012881"/>
            <a:ext cx="7950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Coincidence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95477" y="2350009"/>
            <a:ext cx="1057910" cy="584835"/>
            <a:chOff x="395477" y="2350009"/>
            <a:chExt cx="1057910" cy="584835"/>
          </a:xfrm>
        </p:grpSpPr>
        <p:sp>
          <p:nvSpPr>
            <p:cNvPr id="14" name="object 14"/>
            <p:cNvSpPr/>
            <p:nvPr/>
          </p:nvSpPr>
          <p:spPr>
            <a:xfrm>
              <a:off x="832864" y="23500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5477" y="2527554"/>
              <a:ext cx="1057910" cy="407034"/>
            </a:xfrm>
            <a:custGeom>
              <a:avLst/>
              <a:gdLst/>
              <a:ahLst/>
              <a:cxnLst/>
              <a:rect l="l" t="t" r="r" b="b"/>
              <a:pathLst>
                <a:path w="1057910" h="407035">
                  <a:moveTo>
                    <a:pt x="1017028" y="0"/>
                  </a:moveTo>
                  <a:lnTo>
                    <a:pt x="40627" y="0"/>
                  </a:lnTo>
                  <a:lnTo>
                    <a:pt x="24812" y="3198"/>
                  </a:lnTo>
                  <a:lnTo>
                    <a:pt x="11898" y="11920"/>
                  </a:lnTo>
                  <a:lnTo>
                    <a:pt x="3192" y="24854"/>
                  </a:lnTo>
                  <a:lnTo>
                    <a:pt x="0" y="40690"/>
                  </a:lnTo>
                  <a:lnTo>
                    <a:pt x="0" y="366217"/>
                  </a:lnTo>
                  <a:lnTo>
                    <a:pt x="3192" y="382058"/>
                  </a:lnTo>
                  <a:lnTo>
                    <a:pt x="11898" y="394992"/>
                  </a:lnTo>
                  <a:lnTo>
                    <a:pt x="24812" y="403711"/>
                  </a:lnTo>
                  <a:lnTo>
                    <a:pt x="40627" y="406908"/>
                  </a:lnTo>
                  <a:lnTo>
                    <a:pt x="1017028" y="406908"/>
                  </a:lnTo>
                  <a:lnTo>
                    <a:pt x="1032843" y="403711"/>
                  </a:lnTo>
                  <a:lnTo>
                    <a:pt x="1045757" y="394992"/>
                  </a:lnTo>
                  <a:lnTo>
                    <a:pt x="1054463" y="382058"/>
                  </a:lnTo>
                  <a:lnTo>
                    <a:pt x="1057656" y="366217"/>
                  </a:lnTo>
                  <a:lnTo>
                    <a:pt x="1057656" y="40690"/>
                  </a:lnTo>
                  <a:lnTo>
                    <a:pt x="1054463" y="24854"/>
                  </a:lnTo>
                  <a:lnTo>
                    <a:pt x="1045757" y="11920"/>
                  </a:lnTo>
                  <a:lnTo>
                    <a:pt x="1032843" y="3198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27668" y="2546894"/>
            <a:ext cx="593090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108585">
              <a:lnSpc>
                <a:spcPts val="1190"/>
              </a:lnSpc>
              <a:spcBef>
                <a:spcPts val="24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  detection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95477" y="2959609"/>
            <a:ext cx="1057910" cy="584200"/>
            <a:chOff x="395477" y="2959609"/>
            <a:chExt cx="1057910" cy="584200"/>
          </a:xfrm>
        </p:grpSpPr>
        <p:sp>
          <p:nvSpPr>
            <p:cNvPr id="18" name="object 18"/>
            <p:cNvSpPr/>
            <p:nvPr/>
          </p:nvSpPr>
          <p:spPr>
            <a:xfrm>
              <a:off x="832864" y="29596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5477" y="31371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0076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64510" y="3231784"/>
            <a:ext cx="918844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95477" y="3569209"/>
            <a:ext cx="1057910" cy="584200"/>
            <a:chOff x="395477" y="3569209"/>
            <a:chExt cx="1057910" cy="584200"/>
          </a:xfrm>
        </p:grpSpPr>
        <p:sp>
          <p:nvSpPr>
            <p:cNvPr id="22" name="object 22"/>
            <p:cNvSpPr/>
            <p:nvPr/>
          </p:nvSpPr>
          <p:spPr>
            <a:xfrm>
              <a:off x="832864" y="35692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5477" y="37467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53080" y="3841235"/>
            <a:ext cx="94297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collection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95477" y="4178808"/>
            <a:ext cx="1057910" cy="584200"/>
            <a:chOff x="395477" y="4178808"/>
            <a:chExt cx="1057910" cy="584200"/>
          </a:xfrm>
        </p:grpSpPr>
        <p:sp>
          <p:nvSpPr>
            <p:cNvPr id="26" name="object 26"/>
            <p:cNvSpPr/>
            <p:nvPr/>
          </p:nvSpPr>
          <p:spPr>
            <a:xfrm>
              <a:off x="832864" y="4178808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5477" y="43563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37840" y="4375249"/>
            <a:ext cx="972185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40970" marR="5080" indent="-128905">
              <a:lnSpc>
                <a:spcPts val="1190"/>
              </a:lnSpc>
              <a:spcBef>
                <a:spcPts val="24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Latency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control  Timestamp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852422" y="2039111"/>
            <a:ext cx="6878320" cy="1597660"/>
            <a:chOff x="1852422" y="2039111"/>
            <a:chExt cx="6878320" cy="1597660"/>
          </a:xfrm>
        </p:grpSpPr>
        <p:sp>
          <p:nvSpPr>
            <p:cNvPr id="30" name="object 30"/>
            <p:cNvSpPr/>
            <p:nvPr/>
          </p:nvSpPr>
          <p:spPr>
            <a:xfrm>
              <a:off x="4262627" y="2202942"/>
              <a:ext cx="2132838" cy="12877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715386" y="2851022"/>
              <a:ext cx="1901189" cy="0"/>
            </a:xfrm>
            <a:custGeom>
              <a:avLst/>
              <a:gdLst/>
              <a:ahLst/>
              <a:cxnLst/>
              <a:rect l="l" t="t" r="r" b="b"/>
              <a:pathLst>
                <a:path w="1901189">
                  <a:moveTo>
                    <a:pt x="0" y="0"/>
                  </a:moveTo>
                  <a:lnTo>
                    <a:pt x="1901177" y="0"/>
                  </a:lnTo>
                </a:path>
              </a:pathLst>
            </a:custGeom>
            <a:ln w="1295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71472" y="2198371"/>
              <a:ext cx="6840220" cy="1418590"/>
            </a:xfrm>
            <a:custGeom>
              <a:avLst/>
              <a:gdLst/>
              <a:ahLst/>
              <a:cxnLst/>
              <a:rect l="l" t="t" r="r" b="b"/>
              <a:pathLst>
                <a:path w="6840220" h="1418589">
                  <a:moveTo>
                    <a:pt x="0" y="1313561"/>
                  </a:moveTo>
                  <a:lnTo>
                    <a:pt x="60305" y="1300646"/>
                  </a:lnTo>
                  <a:lnTo>
                    <a:pt x="119352" y="1290081"/>
                  </a:lnTo>
                  <a:lnTo>
                    <a:pt x="177178" y="1281698"/>
                  </a:lnTo>
                  <a:lnTo>
                    <a:pt x="233818" y="1275333"/>
                  </a:lnTo>
                  <a:lnTo>
                    <a:pt x="289308" y="1270821"/>
                  </a:lnTo>
                  <a:lnTo>
                    <a:pt x="343685" y="1267997"/>
                  </a:lnTo>
                  <a:lnTo>
                    <a:pt x="396985" y="1266696"/>
                  </a:lnTo>
                  <a:lnTo>
                    <a:pt x="449244" y="1266753"/>
                  </a:lnTo>
                  <a:lnTo>
                    <a:pt x="500498" y="1268001"/>
                  </a:lnTo>
                  <a:lnTo>
                    <a:pt x="550784" y="1270278"/>
                  </a:lnTo>
                  <a:lnTo>
                    <a:pt x="600137" y="1273417"/>
                  </a:lnTo>
                  <a:lnTo>
                    <a:pt x="648593" y="1277252"/>
                  </a:lnTo>
                  <a:lnTo>
                    <a:pt x="696190" y="1281620"/>
                  </a:lnTo>
                  <a:lnTo>
                    <a:pt x="742962" y="1286356"/>
                  </a:lnTo>
                  <a:lnTo>
                    <a:pt x="788947" y="1291292"/>
                  </a:lnTo>
                  <a:lnTo>
                    <a:pt x="834180" y="1296266"/>
                  </a:lnTo>
                  <a:lnTo>
                    <a:pt x="878697" y="1301112"/>
                  </a:lnTo>
                  <a:lnTo>
                    <a:pt x="922535" y="1305664"/>
                  </a:lnTo>
                  <a:lnTo>
                    <a:pt x="965730" y="1309758"/>
                  </a:lnTo>
                  <a:lnTo>
                    <a:pt x="1008317" y="1313228"/>
                  </a:lnTo>
                  <a:lnTo>
                    <a:pt x="1050334" y="1315909"/>
                  </a:lnTo>
                  <a:lnTo>
                    <a:pt x="1091817" y="1317637"/>
                  </a:lnTo>
                  <a:lnTo>
                    <a:pt x="1132800" y="1318245"/>
                  </a:lnTo>
                  <a:lnTo>
                    <a:pt x="1173321" y="1317570"/>
                  </a:lnTo>
                  <a:lnTo>
                    <a:pt x="1213416" y="1315446"/>
                  </a:lnTo>
                  <a:lnTo>
                    <a:pt x="1253121" y="1311707"/>
                  </a:lnTo>
                  <a:lnTo>
                    <a:pt x="1292472" y="1306189"/>
                  </a:lnTo>
                  <a:lnTo>
                    <a:pt x="1331506" y="1298727"/>
                  </a:lnTo>
                  <a:lnTo>
                    <a:pt x="1386979" y="1285948"/>
                  </a:lnTo>
                  <a:lnTo>
                    <a:pt x="1439041" y="1272554"/>
                  </a:lnTo>
                  <a:lnTo>
                    <a:pt x="1488078" y="1258430"/>
                  </a:lnTo>
                  <a:lnTo>
                    <a:pt x="1534479" y="1243459"/>
                  </a:lnTo>
                  <a:lnTo>
                    <a:pt x="1578632" y="1227525"/>
                  </a:lnTo>
                  <a:lnTo>
                    <a:pt x="1620922" y="1210510"/>
                  </a:lnTo>
                  <a:lnTo>
                    <a:pt x="1661739" y="1192300"/>
                  </a:lnTo>
                  <a:lnTo>
                    <a:pt x="1701470" y="1172778"/>
                  </a:lnTo>
                  <a:lnTo>
                    <a:pt x="1740502" y="1151826"/>
                  </a:lnTo>
                  <a:lnTo>
                    <a:pt x="1779222" y="1129330"/>
                  </a:lnTo>
                  <a:lnTo>
                    <a:pt x="1818019" y="1105172"/>
                  </a:lnTo>
                  <a:lnTo>
                    <a:pt x="1857281" y="1079237"/>
                  </a:lnTo>
                  <a:lnTo>
                    <a:pt x="1897393" y="1051407"/>
                  </a:lnTo>
                  <a:lnTo>
                    <a:pt x="1938745" y="1021567"/>
                  </a:lnTo>
                  <a:lnTo>
                    <a:pt x="1981724" y="989600"/>
                  </a:lnTo>
                  <a:lnTo>
                    <a:pt x="2026716" y="955389"/>
                  </a:lnTo>
                  <a:lnTo>
                    <a:pt x="2074111" y="918820"/>
                  </a:lnTo>
                  <a:lnTo>
                    <a:pt x="2124295" y="879774"/>
                  </a:lnTo>
                  <a:lnTo>
                    <a:pt x="2177656" y="838136"/>
                  </a:lnTo>
                  <a:lnTo>
                    <a:pt x="2212136" y="810904"/>
                  </a:lnTo>
                  <a:lnTo>
                    <a:pt x="2247992" y="782002"/>
                  </a:lnTo>
                  <a:lnTo>
                    <a:pt x="2285121" y="751603"/>
                  </a:lnTo>
                  <a:lnTo>
                    <a:pt x="2323421" y="719881"/>
                  </a:lnTo>
                  <a:lnTo>
                    <a:pt x="2362788" y="687011"/>
                  </a:lnTo>
                  <a:lnTo>
                    <a:pt x="2403121" y="653167"/>
                  </a:lnTo>
                  <a:lnTo>
                    <a:pt x="2444316" y="618523"/>
                  </a:lnTo>
                  <a:lnTo>
                    <a:pt x="2486270" y="583253"/>
                  </a:lnTo>
                  <a:lnTo>
                    <a:pt x="2528881" y="547532"/>
                  </a:lnTo>
                  <a:lnTo>
                    <a:pt x="2572046" y="511534"/>
                  </a:lnTo>
                  <a:lnTo>
                    <a:pt x="2615662" y="475432"/>
                  </a:lnTo>
                  <a:lnTo>
                    <a:pt x="2659627" y="439402"/>
                  </a:lnTo>
                  <a:lnTo>
                    <a:pt x="2703837" y="403616"/>
                  </a:lnTo>
                  <a:lnTo>
                    <a:pt x="2748190" y="368250"/>
                  </a:lnTo>
                  <a:lnTo>
                    <a:pt x="2792584" y="333478"/>
                  </a:lnTo>
                  <a:lnTo>
                    <a:pt x="2836915" y="299474"/>
                  </a:lnTo>
                  <a:lnTo>
                    <a:pt x="2881081" y="266412"/>
                  </a:lnTo>
                  <a:lnTo>
                    <a:pt x="2924979" y="234465"/>
                  </a:lnTo>
                  <a:lnTo>
                    <a:pt x="2968507" y="203810"/>
                  </a:lnTo>
                  <a:lnTo>
                    <a:pt x="3011560" y="174619"/>
                  </a:lnTo>
                  <a:lnTo>
                    <a:pt x="3054038" y="147066"/>
                  </a:lnTo>
                  <a:lnTo>
                    <a:pt x="3095837" y="121327"/>
                  </a:lnTo>
                  <a:lnTo>
                    <a:pt x="3136853" y="97575"/>
                  </a:lnTo>
                  <a:lnTo>
                    <a:pt x="3176986" y="75984"/>
                  </a:lnTo>
                  <a:lnTo>
                    <a:pt x="3216131" y="56729"/>
                  </a:lnTo>
                  <a:lnTo>
                    <a:pt x="3254186" y="39983"/>
                  </a:lnTo>
                  <a:lnTo>
                    <a:pt x="3291049" y="25922"/>
                  </a:lnTo>
                  <a:lnTo>
                    <a:pt x="3360784" y="6548"/>
                  </a:lnTo>
                  <a:lnTo>
                    <a:pt x="3424516" y="0"/>
                  </a:lnTo>
                  <a:lnTo>
                    <a:pt x="3446068" y="1648"/>
                  </a:lnTo>
                  <a:lnTo>
                    <a:pt x="3493390" y="13798"/>
                  </a:lnTo>
                  <a:lnTo>
                    <a:pt x="3546022" y="36951"/>
                  </a:lnTo>
                  <a:lnTo>
                    <a:pt x="3603584" y="70146"/>
                  </a:lnTo>
                  <a:lnTo>
                    <a:pt x="3665695" y="112422"/>
                  </a:lnTo>
                  <a:lnTo>
                    <a:pt x="3698339" y="136665"/>
                  </a:lnTo>
                  <a:lnTo>
                    <a:pt x="3731978" y="162818"/>
                  </a:lnTo>
                  <a:lnTo>
                    <a:pt x="3766564" y="190761"/>
                  </a:lnTo>
                  <a:lnTo>
                    <a:pt x="3802051" y="220375"/>
                  </a:lnTo>
                  <a:lnTo>
                    <a:pt x="3838391" y="251538"/>
                  </a:lnTo>
                  <a:lnTo>
                    <a:pt x="3875536" y="284130"/>
                  </a:lnTo>
                  <a:lnTo>
                    <a:pt x="3913439" y="318033"/>
                  </a:lnTo>
                  <a:lnTo>
                    <a:pt x="3952052" y="353125"/>
                  </a:lnTo>
                  <a:lnTo>
                    <a:pt x="3991329" y="389287"/>
                  </a:lnTo>
                  <a:lnTo>
                    <a:pt x="4031221" y="426398"/>
                  </a:lnTo>
                  <a:lnTo>
                    <a:pt x="4071681" y="464338"/>
                  </a:lnTo>
                  <a:lnTo>
                    <a:pt x="4112662" y="502988"/>
                  </a:lnTo>
                  <a:lnTo>
                    <a:pt x="4154116" y="542227"/>
                  </a:lnTo>
                  <a:lnTo>
                    <a:pt x="4195996" y="581935"/>
                  </a:lnTo>
                  <a:lnTo>
                    <a:pt x="4238254" y="621992"/>
                  </a:lnTo>
                  <a:lnTo>
                    <a:pt x="4280843" y="662279"/>
                  </a:lnTo>
                  <a:lnTo>
                    <a:pt x="4323715" y="702674"/>
                  </a:lnTo>
                  <a:lnTo>
                    <a:pt x="4366824" y="743057"/>
                  </a:lnTo>
                  <a:lnTo>
                    <a:pt x="4410121" y="783310"/>
                  </a:lnTo>
                  <a:lnTo>
                    <a:pt x="4453559" y="823311"/>
                  </a:lnTo>
                  <a:lnTo>
                    <a:pt x="4497091" y="862941"/>
                  </a:lnTo>
                  <a:lnTo>
                    <a:pt x="4540669" y="902079"/>
                  </a:lnTo>
                  <a:lnTo>
                    <a:pt x="4584245" y="940606"/>
                  </a:lnTo>
                  <a:lnTo>
                    <a:pt x="4627773" y="978401"/>
                  </a:lnTo>
                  <a:lnTo>
                    <a:pt x="4671205" y="1015344"/>
                  </a:lnTo>
                  <a:lnTo>
                    <a:pt x="4714493" y="1051316"/>
                  </a:lnTo>
                  <a:lnTo>
                    <a:pt x="4757590" y="1086195"/>
                  </a:lnTo>
                  <a:lnTo>
                    <a:pt x="4800448" y="1119863"/>
                  </a:lnTo>
                  <a:lnTo>
                    <a:pt x="4843021" y="1152198"/>
                  </a:lnTo>
                  <a:lnTo>
                    <a:pt x="4885260" y="1183082"/>
                  </a:lnTo>
                  <a:lnTo>
                    <a:pt x="4927118" y="1212393"/>
                  </a:lnTo>
                  <a:lnTo>
                    <a:pt x="4968547" y="1240012"/>
                  </a:lnTo>
                  <a:lnTo>
                    <a:pt x="5009501" y="1265818"/>
                  </a:lnTo>
                  <a:lnTo>
                    <a:pt x="5049932" y="1289692"/>
                  </a:lnTo>
                  <a:lnTo>
                    <a:pt x="5089792" y="1311514"/>
                  </a:lnTo>
                  <a:lnTo>
                    <a:pt x="5129034" y="1331163"/>
                  </a:lnTo>
                  <a:lnTo>
                    <a:pt x="5165330" y="1346092"/>
                  </a:lnTo>
                  <a:lnTo>
                    <a:pt x="5202495" y="1359389"/>
                  </a:lnTo>
                  <a:lnTo>
                    <a:pt x="5240518" y="1371125"/>
                  </a:lnTo>
                  <a:lnTo>
                    <a:pt x="5279386" y="1381369"/>
                  </a:lnTo>
                  <a:lnTo>
                    <a:pt x="5319088" y="1390191"/>
                  </a:lnTo>
                  <a:lnTo>
                    <a:pt x="5359613" y="1397661"/>
                  </a:lnTo>
                  <a:lnTo>
                    <a:pt x="5400947" y="1403849"/>
                  </a:lnTo>
                  <a:lnTo>
                    <a:pt x="5443081" y="1408824"/>
                  </a:lnTo>
                  <a:lnTo>
                    <a:pt x="5486001" y="1412657"/>
                  </a:lnTo>
                  <a:lnTo>
                    <a:pt x="5529697" y="1415417"/>
                  </a:lnTo>
                  <a:lnTo>
                    <a:pt x="5574156" y="1417174"/>
                  </a:lnTo>
                  <a:lnTo>
                    <a:pt x="5619367" y="1417998"/>
                  </a:lnTo>
                  <a:lnTo>
                    <a:pt x="5665318" y="1417958"/>
                  </a:lnTo>
                  <a:lnTo>
                    <a:pt x="5711998" y="1417125"/>
                  </a:lnTo>
                  <a:lnTo>
                    <a:pt x="5759393" y="1415568"/>
                  </a:lnTo>
                  <a:lnTo>
                    <a:pt x="5807494" y="1413358"/>
                  </a:lnTo>
                  <a:lnTo>
                    <a:pt x="5856288" y="1410564"/>
                  </a:lnTo>
                  <a:lnTo>
                    <a:pt x="5905763" y="1407255"/>
                  </a:lnTo>
                  <a:lnTo>
                    <a:pt x="5955908" y="1403502"/>
                  </a:lnTo>
                  <a:lnTo>
                    <a:pt x="6006710" y="1399375"/>
                  </a:lnTo>
                  <a:lnTo>
                    <a:pt x="6058159" y="1394943"/>
                  </a:lnTo>
                  <a:lnTo>
                    <a:pt x="6110242" y="1390276"/>
                  </a:lnTo>
                  <a:lnTo>
                    <a:pt x="6162948" y="1385445"/>
                  </a:lnTo>
                  <a:lnTo>
                    <a:pt x="6216264" y="1380518"/>
                  </a:lnTo>
                  <a:lnTo>
                    <a:pt x="6270180" y="1375565"/>
                  </a:lnTo>
                  <a:lnTo>
                    <a:pt x="6324683" y="1370658"/>
                  </a:lnTo>
                  <a:lnTo>
                    <a:pt x="6379762" y="1365865"/>
                  </a:lnTo>
                  <a:lnTo>
                    <a:pt x="6435405" y="1361255"/>
                  </a:lnTo>
                  <a:lnTo>
                    <a:pt x="6491601" y="1356900"/>
                  </a:lnTo>
                  <a:lnTo>
                    <a:pt x="6548336" y="1352869"/>
                  </a:lnTo>
                  <a:lnTo>
                    <a:pt x="6605601" y="1349231"/>
                  </a:lnTo>
                  <a:lnTo>
                    <a:pt x="6663382" y="1346057"/>
                  </a:lnTo>
                  <a:lnTo>
                    <a:pt x="6721669" y="1343417"/>
                  </a:lnTo>
                  <a:lnTo>
                    <a:pt x="6780449" y="1341379"/>
                  </a:lnTo>
                  <a:lnTo>
                    <a:pt x="6839711" y="1340015"/>
                  </a:lnTo>
                </a:path>
              </a:pathLst>
            </a:custGeom>
            <a:ln w="381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042279" y="3072764"/>
              <a:ext cx="2218055" cy="0"/>
            </a:xfrm>
            <a:custGeom>
              <a:avLst/>
              <a:gdLst/>
              <a:ahLst/>
              <a:cxnLst/>
              <a:rect l="l" t="t" r="r" b="b"/>
              <a:pathLst>
                <a:path w="2218054">
                  <a:moveTo>
                    <a:pt x="0" y="0"/>
                  </a:moveTo>
                  <a:lnTo>
                    <a:pt x="2218042" y="0"/>
                  </a:lnTo>
                </a:path>
              </a:pathLst>
            </a:custGeom>
            <a:ln w="1295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148072" y="2058161"/>
              <a:ext cx="254000" cy="254000"/>
            </a:xfrm>
            <a:custGeom>
              <a:avLst/>
              <a:gdLst/>
              <a:ahLst/>
              <a:cxnLst/>
              <a:rect l="l" t="t" r="r" b="b"/>
              <a:pathLst>
                <a:path w="254000" h="254000">
                  <a:moveTo>
                    <a:pt x="0" y="0"/>
                  </a:moveTo>
                  <a:lnTo>
                    <a:pt x="253492" y="253517"/>
                  </a:lnTo>
                </a:path>
              </a:pathLst>
            </a:custGeom>
            <a:ln w="38100">
              <a:solidFill>
                <a:srgbClr val="0076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148072" y="2058163"/>
              <a:ext cx="254000" cy="254000"/>
            </a:xfrm>
            <a:custGeom>
              <a:avLst/>
              <a:gdLst/>
              <a:ahLst/>
              <a:cxnLst/>
              <a:rect l="l" t="t" r="r" b="b"/>
              <a:pathLst>
                <a:path w="254000" h="254000">
                  <a:moveTo>
                    <a:pt x="0" y="253517"/>
                  </a:moveTo>
                  <a:lnTo>
                    <a:pt x="253492" y="0"/>
                  </a:lnTo>
                </a:path>
              </a:pathLst>
            </a:custGeom>
            <a:ln w="38100">
              <a:solidFill>
                <a:srgbClr val="0076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267580" y="2597282"/>
              <a:ext cx="0" cy="972185"/>
            </a:xfrm>
            <a:custGeom>
              <a:avLst/>
              <a:gdLst/>
              <a:ahLst/>
              <a:cxnLst/>
              <a:rect l="l" t="t" r="r" b="b"/>
              <a:pathLst>
                <a:path h="972185">
                  <a:moveTo>
                    <a:pt x="0" y="971994"/>
                  </a:moveTo>
                  <a:lnTo>
                    <a:pt x="0" y="0"/>
                  </a:lnTo>
                </a:path>
              </a:pathLst>
            </a:custGeom>
            <a:ln w="1295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390512" y="2597282"/>
              <a:ext cx="0" cy="972185"/>
            </a:xfrm>
            <a:custGeom>
              <a:avLst/>
              <a:gdLst/>
              <a:ahLst/>
              <a:cxnLst/>
              <a:rect l="l" t="t" r="r" b="b"/>
              <a:pathLst>
                <a:path h="972185">
                  <a:moveTo>
                    <a:pt x="0" y="971994"/>
                  </a:moveTo>
                  <a:lnTo>
                    <a:pt x="0" y="0"/>
                  </a:lnTo>
                </a:path>
              </a:pathLst>
            </a:custGeom>
            <a:ln w="1295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642355" y="2850641"/>
              <a:ext cx="552450" cy="0"/>
            </a:xfrm>
            <a:custGeom>
              <a:avLst/>
              <a:gdLst/>
              <a:ahLst/>
              <a:cxnLst/>
              <a:rect l="l" t="t" r="r" b="b"/>
              <a:pathLst>
                <a:path w="552450">
                  <a:moveTo>
                    <a:pt x="552310" y="0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569957" y="2807207"/>
              <a:ext cx="697230" cy="86995"/>
            </a:xfrm>
            <a:custGeom>
              <a:avLst/>
              <a:gdLst/>
              <a:ahLst/>
              <a:cxnLst/>
              <a:rect l="l" t="t" r="r" b="b"/>
              <a:pathLst>
                <a:path w="697229" h="86994">
                  <a:moveTo>
                    <a:pt x="86868" y="0"/>
                  </a:moveTo>
                  <a:lnTo>
                    <a:pt x="0" y="43434"/>
                  </a:lnTo>
                  <a:lnTo>
                    <a:pt x="86868" y="86868"/>
                  </a:lnTo>
                  <a:lnTo>
                    <a:pt x="86868" y="0"/>
                  </a:lnTo>
                  <a:close/>
                </a:path>
                <a:path w="697229" h="86994">
                  <a:moveTo>
                    <a:pt x="697090" y="43434"/>
                  </a:moveTo>
                  <a:lnTo>
                    <a:pt x="610222" y="0"/>
                  </a:lnTo>
                  <a:lnTo>
                    <a:pt x="610222" y="86868"/>
                  </a:lnTo>
                  <a:lnTo>
                    <a:pt x="697090" y="43434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462522" y="3072383"/>
              <a:ext cx="932815" cy="0"/>
            </a:xfrm>
            <a:custGeom>
              <a:avLst/>
              <a:gdLst/>
              <a:ahLst/>
              <a:cxnLst/>
              <a:rect l="l" t="t" r="r" b="b"/>
              <a:pathLst>
                <a:path w="932815">
                  <a:moveTo>
                    <a:pt x="932675" y="0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390119" y="3028949"/>
              <a:ext cx="1077595" cy="86995"/>
            </a:xfrm>
            <a:custGeom>
              <a:avLst/>
              <a:gdLst/>
              <a:ahLst/>
              <a:cxnLst/>
              <a:rect l="l" t="t" r="r" b="b"/>
              <a:pathLst>
                <a:path w="1077595" h="86994">
                  <a:moveTo>
                    <a:pt x="86868" y="0"/>
                  </a:moveTo>
                  <a:lnTo>
                    <a:pt x="0" y="43434"/>
                  </a:lnTo>
                  <a:lnTo>
                    <a:pt x="86868" y="86868"/>
                  </a:lnTo>
                  <a:lnTo>
                    <a:pt x="86868" y="0"/>
                  </a:lnTo>
                  <a:close/>
                </a:path>
                <a:path w="1077595" h="86994">
                  <a:moveTo>
                    <a:pt x="1077455" y="43434"/>
                  </a:moveTo>
                  <a:lnTo>
                    <a:pt x="990587" y="0"/>
                  </a:lnTo>
                  <a:lnTo>
                    <a:pt x="990587" y="86868"/>
                  </a:lnTo>
                  <a:lnTo>
                    <a:pt x="1077455" y="43434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262628" y="2179319"/>
              <a:ext cx="2127450" cy="14569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3738500" y="2562462"/>
            <a:ext cx="354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C00000"/>
                </a:solidFill>
                <a:latin typeface="Arial"/>
                <a:cs typeface="Arial"/>
              </a:rPr>
              <a:t>LEW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44" name="object 44"/>
          <p:cNvSpPr txBox="1"/>
          <p:nvPr/>
        </p:nvSpPr>
        <p:spPr>
          <a:xfrm>
            <a:off x="6743980" y="2781613"/>
            <a:ext cx="363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C00000"/>
                </a:solidFill>
                <a:latin typeface="Arial"/>
                <a:cs typeface="Arial"/>
              </a:rPr>
              <a:t>TEW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698411" y="546246"/>
            <a:ext cx="6713855" cy="1157605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50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Open </a:t>
            </a:r>
            <a:r>
              <a:rPr sz="2000" spc="-10" dirty="0">
                <a:latin typeface="Arial"/>
                <a:cs typeface="Arial"/>
              </a:rPr>
              <a:t>FPGA </a:t>
            </a:r>
            <a:r>
              <a:rPr sz="2000" spc="-5" dirty="0">
                <a:latin typeface="Arial"/>
                <a:cs typeface="Arial"/>
              </a:rPr>
              <a:t>enables custom real-time pulse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analysis</a:t>
            </a:r>
            <a:endParaRPr sz="2000" dirty="0">
              <a:latin typeface="Arial"/>
              <a:cs typeface="Arial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1040"/>
              </a:spcBef>
              <a:buClr>
                <a:srgbClr val="0076C0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800" dirty="0">
                <a:latin typeface="Arial"/>
                <a:cs typeface="Arial"/>
              </a:rPr>
              <a:t>Examples – area, </a:t>
            </a:r>
            <a:r>
              <a:rPr sz="1800" spc="-20" dirty="0">
                <a:latin typeface="Arial"/>
                <a:cs typeface="Arial"/>
              </a:rPr>
              <a:t>power, </a:t>
            </a:r>
            <a:r>
              <a:rPr sz="1800" spc="-5" dirty="0">
                <a:latin typeface="Arial"/>
                <a:cs typeface="Arial"/>
              </a:rPr>
              <a:t>custom </a:t>
            </a:r>
            <a:r>
              <a:rPr sz="1800" dirty="0">
                <a:latin typeface="Arial"/>
                <a:cs typeface="Arial"/>
              </a:rPr>
              <a:t>peak </a:t>
            </a:r>
            <a:r>
              <a:rPr sz="1800" spc="-5" dirty="0">
                <a:latin typeface="Arial"/>
                <a:cs typeface="Arial"/>
              </a:rPr>
              <a:t>definition, Gaussian  </a:t>
            </a:r>
            <a:r>
              <a:rPr sz="1800" dirty="0">
                <a:latin typeface="Arial"/>
                <a:cs typeface="Arial"/>
              </a:rPr>
              <a:t>curve </a:t>
            </a:r>
            <a:r>
              <a:rPr sz="1800" spc="-5" dirty="0">
                <a:latin typeface="Arial"/>
                <a:cs typeface="Arial"/>
              </a:rPr>
              <a:t>fit, </a:t>
            </a:r>
            <a:r>
              <a:rPr sz="1800" dirty="0">
                <a:latin typeface="Arial"/>
                <a:cs typeface="Arial"/>
              </a:rPr>
              <a:t>spline </a:t>
            </a:r>
            <a:r>
              <a:rPr sz="1800" spc="-5" dirty="0">
                <a:latin typeface="Arial"/>
                <a:cs typeface="Arial"/>
              </a:rPr>
              <a:t>interpolation, qualify/disqualify pulse, etc.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698411" y="4281904"/>
            <a:ext cx="667194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Available </a:t>
            </a:r>
            <a:r>
              <a:rPr sz="2000" spc="-5" dirty="0">
                <a:latin typeface="Arial"/>
                <a:cs typeface="Arial"/>
              </a:rPr>
              <a:t>via firmware development kit or design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service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81788"/>
            <a:ext cx="63112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76C0"/>
                </a:solidFill>
              </a:rPr>
              <a:t>Examples of end use </a:t>
            </a:r>
            <a:r>
              <a:rPr sz="2400" dirty="0">
                <a:solidFill>
                  <a:srgbClr val="0076C0"/>
                </a:solidFill>
              </a:rPr>
              <a:t>– </a:t>
            </a:r>
            <a:r>
              <a:rPr sz="2400" spc="-5" dirty="0">
                <a:solidFill>
                  <a:srgbClr val="0076C0"/>
                </a:solidFill>
              </a:rPr>
              <a:t>Custom Pulse</a:t>
            </a:r>
            <a:r>
              <a:rPr sz="2400" spc="-120" dirty="0">
                <a:solidFill>
                  <a:srgbClr val="0076C0"/>
                </a:solidFill>
              </a:rPr>
              <a:t> </a:t>
            </a:r>
            <a:r>
              <a:rPr sz="2400" spc="-5" dirty="0">
                <a:solidFill>
                  <a:srgbClr val="0076C0"/>
                </a:solidFill>
              </a:rPr>
              <a:t>Analysis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83540" y="631648"/>
            <a:ext cx="7151370" cy="7569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Custom processing in real-time optimized for any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application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See application notes for examples and further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information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44623" y="1510283"/>
            <a:ext cx="2376805" cy="3291204"/>
            <a:chOff x="1944623" y="1510283"/>
            <a:chExt cx="2376805" cy="3291204"/>
          </a:xfrm>
        </p:grpSpPr>
        <p:sp>
          <p:nvSpPr>
            <p:cNvPr id="5" name="object 5"/>
            <p:cNvSpPr/>
            <p:nvPr/>
          </p:nvSpPr>
          <p:spPr>
            <a:xfrm>
              <a:off x="1944623" y="1510283"/>
              <a:ext cx="2376677" cy="32910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79675" y="1545335"/>
              <a:ext cx="2253233" cy="316763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74722" y="1540382"/>
              <a:ext cx="2263140" cy="3177540"/>
            </a:xfrm>
            <a:custGeom>
              <a:avLst/>
              <a:gdLst/>
              <a:ahLst/>
              <a:cxnLst/>
              <a:rect l="l" t="t" r="r" b="b"/>
              <a:pathLst>
                <a:path w="2263140" h="3177540">
                  <a:moveTo>
                    <a:pt x="0" y="0"/>
                  </a:moveTo>
                  <a:lnTo>
                    <a:pt x="2263140" y="0"/>
                  </a:lnTo>
                  <a:lnTo>
                    <a:pt x="2263140" y="3177540"/>
                  </a:lnTo>
                  <a:lnTo>
                    <a:pt x="0" y="3177540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630673" y="1510283"/>
            <a:ext cx="2357755" cy="3291204"/>
            <a:chOff x="4630673" y="1510283"/>
            <a:chExt cx="2357755" cy="3291204"/>
          </a:xfrm>
        </p:grpSpPr>
        <p:sp>
          <p:nvSpPr>
            <p:cNvPr id="9" name="object 9"/>
            <p:cNvSpPr/>
            <p:nvPr/>
          </p:nvSpPr>
          <p:spPr>
            <a:xfrm>
              <a:off x="4630673" y="1510283"/>
              <a:ext cx="2357627" cy="3291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65726" y="1545335"/>
              <a:ext cx="2234183" cy="316763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60772" y="1540382"/>
              <a:ext cx="2244090" cy="3177540"/>
            </a:xfrm>
            <a:custGeom>
              <a:avLst/>
              <a:gdLst/>
              <a:ahLst/>
              <a:cxnLst/>
              <a:rect l="l" t="t" r="r" b="b"/>
              <a:pathLst>
                <a:path w="2244090" h="3177540">
                  <a:moveTo>
                    <a:pt x="0" y="0"/>
                  </a:moveTo>
                  <a:lnTo>
                    <a:pt x="2244090" y="0"/>
                  </a:lnTo>
                  <a:lnTo>
                    <a:pt x="2244090" y="3177540"/>
                  </a:lnTo>
                  <a:lnTo>
                    <a:pt x="0" y="3177540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81788"/>
            <a:ext cx="20916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76C0"/>
                </a:solidFill>
              </a:rPr>
              <a:t>Data</a:t>
            </a:r>
            <a:r>
              <a:rPr sz="2400" spc="-70" dirty="0">
                <a:solidFill>
                  <a:srgbClr val="0076C0"/>
                </a:solidFill>
              </a:rPr>
              <a:t> </a:t>
            </a:r>
            <a:r>
              <a:rPr sz="2400" spc="-5" dirty="0">
                <a:solidFill>
                  <a:srgbClr val="0076C0"/>
                </a:solidFill>
              </a:rPr>
              <a:t>Collection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395477" y="699516"/>
            <a:ext cx="1057910" cy="406400"/>
          </a:xfrm>
          <a:custGeom>
            <a:avLst/>
            <a:gdLst/>
            <a:ahLst/>
            <a:cxnLst/>
            <a:rect l="l" t="t" r="r" b="b"/>
            <a:pathLst>
              <a:path w="1057910" h="406400">
                <a:moveTo>
                  <a:pt x="1017028" y="0"/>
                </a:moveTo>
                <a:lnTo>
                  <a:pt x="40627" y="0"/>
                </a:lnTo>
                <a:lnTo>
                  <a:pt x="24812" y="3192"/>
                </a:lnTo>
                <a:lnTo>
                  <a:pt x="11898" y="11896"/>
                </a:lnTo>
                <a:lnTo>
                  <a:pt x="3192" y="24806"/>
                </a:lnTo>
                <a:lnTo>
                  <a:pt x="0" y="40614"/>
                </a:lnTo>
                <a:lnTo>
                  <a:pt x="0" y="365531"/>
                </a:lnTo>
                <a:lnTo>
                  <a:pt x="3192" y="381339"/>
                </a:lnTo>
                <a:lnTo>
                  <a:pt x="11898" y="394249"/>
                </a:lnTo>
                <a:lnTo>
                  <a:pt x="24812" y="402953"/>
                </a:lnTo>
                <a:lnTo>
                  <a:pt x="40627" y="406145"/>
                </a:lnTo>
                <a:lnTo>
                  <a:pt x="1017028" y="406145"/>
                </a:lnTo>
                <a:lnTo>
                  <a:pt x="1032843" y="402953"/>
                </a:lnTo>
                <a:lnTo>
                  <a:pt x="1045757" y="394249"/>
                </a:lnTo>
                <a:lnTo>
                  <a:pt x="1054463" y="381339"/>
                </a:lnTo>
                <a:lnTo>
                  <a:pt x="1057656" y="365531"/>
                </a:lnTo>
                <a:lnTo>
                  <a:pt x="1057656" y="40614"/>
                </a:lnTo>
                <a:lnTo>
                  <a:pt x="1054463" y="24806"/>
                </a:lnTo>
                <a:lnTo>
                  <a:pt x="1045757" y="11896"/>
                </a:lnTo>
                <a:lnTo>
                  <a:pt x="1032843" y="3192"/>
                </a:lnTo>
                <a:lnTo>
                  <a:pt x="1017028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8548" y="793979"/>
            <a:ext cx="3124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5477" y="1131571"/>
            <a:ext cx="1057910" cy="584200"/>
            <a:chOff x="395477" y="1131571"/>
            <a:chExt cx="1057910" cy="584200"/>
          </a:xfrm>
        </p:grpSpPr>
        <p:sp>
          <p:nvSpPr>
            <p:cNvPr id="6" name="object 6"/>
            <p:cNvSpPr/>
            <p:nvPr/>
          </p:nvSpPr>
          <p:spPr>
            <a:xfrm>
              <a:off x="832864" y="1131571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477" y="13091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5"/>
                  </a:lnTo>
                  <a:lnTo>
                    <a:pt x="1017028" y="406145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16148" y="1327993"/>
            <a:ext cx="615950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74930" marR="5080" indent="-62865">
              <a:lnSpc>
                <a:spcPts val="1190"/>
              </a:lnSpc>
              <a:spcBef>
                <a:spcPts val="24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etection  window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5477" y="1740407"/>
            <a:ext cx="1057910" cy="1803400"/>
            <a:chOff x="395477" y="1740407"/>
            <a:chExt cx="1057910" cy="1803400"/>
          </a:xfrm>
        </p:grpSpPr>
        <p:sp>
          <p:nvSpPr>
            <p:cNvPr id="10" name="object 10"/>
            <p:cNvSpPr/>
            <p:nvPr/>
          </p:nvSpPr>
          <p:spPr>
            <a:xfrm>
              <a:off x="832864" y="1740407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5477" y="19187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864" y="23500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5477" y="2527553"/>
              <a:ext cx="1057910" cy="407034"/>
            </a:xfrm>
            <a:custGeom>
              <a:avLst/>
              <a:gdLst/>
              <a:ahLst/>
              <a:cxnLst/>
              <a:rect l="l" t="t" r="r" b="b"/>
              <a:pathLst>
                <a:path w="1057910" h="407035">
                  <a:moveTo>
                    <a:pt x="1017028" y="0"/>
                  </a:moveTo>
                  <a:lnTo>
                    <a:pt x="40627" y="0"/>
                  </a:lnTo>
                  <a:lnTo>
                    <a:pt x="24812" y="3198"/>
                  </a:lnTo>
                  <a:lnTo>
                    <a:pt x="11898" y="11920"/>
                  </a:lnTo>
                  <a:lnTo>
                    <a:pt x="3192" y="24854"/>
                  </a:lnTo>
                  <a:lnTo>
                    <a:pt x="0" y="40690"/>
                  </a:lnTo>
                  <a:lnTo>
                    <a:pt x="0" y="366217"/>
                  </a:lnTo>
                  <a:lnTo>
                    <a:pt x="3192" y="382058"/>
                  </a:lnTo>
                  <a:lnTo>
                    <a:pt x="11898" y="394992"/>
                  </a:lnTo>
                  <a:lnTo>
                    <a:pt x="24812" y="403711"/>
                  </a:lnTo>
                  <a:lnTo>
                    <a:pt x="40627" y="406908"/>
                  </a:lnTo>
                  <a:lnTo>
                    <a:pt x="1017028" y="406908"/>
                  </a:lnTo>
                  <a:lnTo>
                    <a:pt x="1032843" y="403711"/>
                  </a:lnTo>
                  <a:lnTo>
                    <a:pt x="1045757" y="394992"/>
                  </a:lnTo>
                  <a:lnTo>
                    <a:pt x="1054463" y="382058"/>
                  </a:lnTo>
                  <a:lnTo>
                    <a:pt x="1057656" y="366217"/>
                  </a:lnTo>
                  <a:lnTo>
                    <a:pt x="1057656" y="40690"/>
                  </a:lnTo>
                  <a:lnTo>
                    <a:pt x="1054463" y="24854"/>
                  </a:lnTo>
                  <a:lnTo>
                    <a:pt x="1045757" y="11920"/>
                  </a:lnTo>
                  <a:lnTo>
                    <a:pt x="1032843" y="3198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864" y="29596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5477" y="3137153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64510" y="2012881"/>
            <a:ext cx="918844" cy="1412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Coincidence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"/>
              <a:cs typeface="Arial"/>
            </a:endParaRPr>
          </a:p>
          <a:p>
            <a:pPr marL="175260" marR="167640" indent="-635" algn="ctr">
              <a:lnSpc>
                <a:spcPts val="1190"/>
              </a:lnSpc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  detection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95477" y="3569209"/>
            <a:ext cx="1057910" cy="1193800"/>
            <a:chOff x="395477" y="3569209"/>
            <a:chExt cx="1057910" cy="1193800"/>
          </a:xfrm>
        </p:grpSpPr>
        <p:sp>
          <p:nvSpPr>
            <p:cNvPr id="18" name="object 18"/>
            <p:cNvSpPr/>
            <p:nvPr/>
          </p:nvSpPr>
          <p:spPr>
            <a:xfrm>
              <a:off x="832864" y="35692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5477" y="37467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0076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2864" y="4178808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5477" y="43563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37840" y="3841235"/>
            <a:ext cx="972185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collection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"/>
              <a:cs typeface="Arial"/>
            </a:endParaRPr>
          </a:p>
          <a:p>
            <a:pPr marL="12065" marR="5080" algn="ctr">
              <a:lnSpc>
                <a:spcPts val="1190"/>
              </a:lnSpc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Latency</a:t>
            </a:r>
            <a:r>
              <a:rPr sz="11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control  Timestamp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1698411" y="692910"/>
            <a:ext cx="5904865" cy="812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Five data collection </a:t>
            </a:r>
            <a:r>
              <a:rPr sz="2000" spc="-10" dirty="0">
                <a:latin typeface="Arial"/>
                <a:cs typeface="Arial"/>
              </a:rPr>
              <a:t>modes </a:t>
            </a:r>
            <a:r>
              <a:rPr sz="2000" spc="-5" dirty="0">
                <a:latin typeface="Arial"/>
                <a:cs typeface="Arial"/>
              </a:rPr>
              <a:t>for </a:t>
            </a:r>
            <a:r>
              <a:rPr sz="2000" spc="-10" dirty="0">
                <a:latin typeface="Arial"/>
                <a:cs typeface="Arial"/>
              </a:rPr>
              <a:t>different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purposes: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639"/>
              </a:spcBef>
            </a:pPr>
            <a:r>
              <a:rPr sz="1800" spc="-5" dirty="0">
                <a:solidFill>
                  <a:srgbClr val="0083C3"/>
                </a:solidFill>
                <a:latin typeface="Arial"/>
                <a:cs typeface="Arial"/>
              </a:rPr>
              <a:t>Overview</a:t>
            </a:r>
            <a:r>
              <a:rPr sz="1800" spc="-15" dirty="0">
                <a:solidFill>
                  <a:srgbClr val="0083C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83C3"/>
                </a:solidFill>
                <a:latin typeface="Arial"/>
                <a:cs typeface="Arial"/>
              </a:rPr>
              <a:t>summary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2189385" y="1630762"/>
          <a:ext cx="6266180" cy="24942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6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Mode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 marL="181610" marR="109855" indent="-660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igg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er  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Types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 marL="210820" marR="119380" indent="-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Detect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Window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 marL="245110" marR="238125" indent="101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Data  </a:t>
                      </a:r>
                      <a:r>
                        <a:rPr sz="1800" b="1" spc="-1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5090" indent="2025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Data 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dding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0"/>
                        </a:lnSpc>
                      </a:pPr>
                      <a:r>
                        <a:rPr sz="2700" b="1" baseline="-169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Record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All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50101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No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Raw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No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No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Level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461009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60" dirty="0">
                          <a:latin typeface="Arial"/>
                          <a:cs typeface="Arial"/>
                        </a:rPr>
                        <a:t>Yes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Meta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60" dirty="0">
                          <a:latin typeface="Arial"/>
                          <a:cs typeface="Arial"/>
                        </a:rPr>
                        <a:t>Yes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No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All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50101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No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Raw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No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60" dirty="0">
                          <a:latin typeface="Arial"/>
                          <a:cs typeface="Arial"/>
                        </a:rPr>
                        <a:t>Yes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Level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461009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60" dirty="0">
                          <a:latin typeface="Arial"/>
                          <a:cs typeface="Arial"/>
                        </a:rPr>
                        <a:t>Yes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Raw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60" dirty="0">
                          <a:latin typeface="Arial"/>
                          <a:cs typeface="Arial"/>
                        </a:rPr>
                        <a:t>Yes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No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Level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50101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No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Raw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60" dirty="0">
                          <a:latin typeface="Arial"/>
                          <a:cs typeface="Arial"/>
                        </a:rPr>
                        <a:t>Yes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No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81788"/>
            <a:ext cx="20916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76C0"/>
                </a:solidFill>
              </a:rPr>
              <a:t>Data</a:t>
            </a:r>
            <a:r>
              <a:rPr sz="2400" spc="-70" dirty="0">
                <a:solidFill>
                  <a:srgbClr val="0076C0"/>
                </a:solidFill>
              </a:rPr>
              <a:t> </a:t>
            </a:r>
            <a:r>
              <a:rPr sz="2400" spc="-5" dirty="0">
                <a:solidFill>
                  <a:srgbClr val="0076C0"/>
                </a:solidFill>
              </a:rPr>
              <a:t>Collection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395477" y="699516"/>
            <a:ext cx="1057910" cy="406400"/>
          </a:xfrm>
          <a:custGeom>
            <a:avLst/>
            <a:gdLst/>
            <a:ahLst/>
            <a:cxnLst/>
            <a:rect l="l" t="t" r="r" b="b"/>
            <a:pathLst>
              <a:path w="1057910" h="406400">
                <a:moveTo>
                  <a:pt x="1017028" y="0"/>
                </a:moveTo>
                <a:lnTo>
                  <a:pt x="40627" y="0"/>
                </a:lnTo>
                <a:lnTo>
                  <a:pt x="24812" y="3192"/>
                </a:lnTo>
                <a:lnTo>
                  <a:pt x="11898" y="11896"/>
                </a:lnTo>
                <a:lnTo>
                  <a:pt x="3192" y="24806"/>
                </a:lnTo>
                <a:lnTo>
                  <a:pt x="0" y="40614"/>
                </a:lnTo>
                <a:lnTo>
                  <a:pt x="0" y="365531"/>
                </a:lnTo>
                <a:lnTo>
                  <a:pt x="3192" y="381339"/>
                </a:lnTo>
                <a:lnTo>
                  <a:pt x="11898" y="394249"/>
                </a:lnTo>
                <a:lnTo>
                  <a:pt x="24812" y="402953"/>
                </a:lnTo>
                <a:lnTo>
                  <a:pt x="40627" y="406145"/>
                </a:lnTo>
                <a:lnTo>
                  <a:pt x="1017028" y="406145"/>
                </a:lnTo>
                <a:lnTo>
                  <a:pt x="1032843" y="402953"/>
                </a:lnTo>
                <a:lnTo>
                  <a:pt x="1045757" y="394249"/>
                </a:lnTo>
                <a:lnTo>
                  <a:pt x="1054463" y="381339"/>
                </a:lnTo>
                <a:lnTo>
                  <a:pt x="1057656" y="365531"/>
                </a:lnTo>
                <a:lnTo>
                  <a:pt x="1057656" y="40614"/>
                </a:lnTo>
                <a:lnTo>
                  <a:pt x="1054463" y="24806"/>
                </a:lnTo>
                <a:lnTo>
                  <a:pt x="1045757" y="11896"/>
                </a:lnTo>
                <a:lnTo>
                  <a:pt x="1032843" y="3192"/>
                </a:lnTo>
                <a:lnTo>
                  <a:pt x="1017028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8548" y="793979"/>
            <a:ext cx="3124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5477" y="1131571"/>
            <a:ext cx="1057910" cy="584200"/>
            <a:chOff x="395477" y="1131571"/>
            <a:chExt cx="1057910" cy="584200"/>
          </a:xfrm>
        </p:grpSpPr>
        <p:sp>
          <p:nvSpPr>
            <p:cNvPr id="6" name="object 6"/>
            <p:cNvSpPr/>
            <p:nvPr/>
          </p:nvSpPr>
          <p:spPr>
            <a:xfrm>
              <a:off x="832864" y="1131571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477" y="13091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5"/>
                  </a:lnTo>
                  <a:lnTo>
                    <a:pt x="1017028" y="406145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16148" y="1327993"/>
            <a:ext cx="615950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74930" marR="5080" indent="-62865">
              <a:lnSpc>
                <a:spcPts val="1190"/>
              </a:lnSpc>
              <a:spcBef>
                <a:spcPts val="24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etection  window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5477" y="1740407"/>
            <a:ext cx="1057910" cy="584835"/>
            <a:chOff x="395477" y="1740407"/>
            <a:chExt cx="1057910" cy="584835"/>
          </a:xfrm>
        </p:grpSpPr>
        <p:sp>
          <p:nvSpPr>
            <p:cNvPr id="10" name="object 10"/>
            <p:cNvSpPr/>
            <p:nvPr/>
          </p:nvSpPr>
          <p:spPr>
            <a:xfrm>
              <a:off x="832864" y="1740407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5477" y="19187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26994" y="2012881"/>
            <a:ext cx="7950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Coincidence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95477" y="2350009"/>
            <a:ext cx="1057910" cy="584835"/>
            <a:chOff x="395477" y="2350009"/>
            <a:chExt cx="1057910" cy="584835"/>
          </a:xfrm>
        </p:grpSpPr>
        <p:sp>
          <p:nvSpPr>
            <p:cNvPr id="14" name="object 14"/>
            <p:cNvSpPr/>
            <p:nvPr/>
          </p:nvSpPr>
          <p:spPr>
            <a:xfrm>
              <a:off x="832864" y="23500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5477" y="2527554"/>
              <a:ext cx="1057910" cy="407034"/>
            </a:xfrm>
            <a:custGeom>
              <a:avLst/>
              <a:gdLst/>
              <a:ahLst/>
              <a:cxnLst/>
              <a:rect l="l" t="t" r="r" b="b"/>
              <a:pathLst>
                <a:path w="1057910" h="407035">
                  <a:moveTo>
                    <a:pt x="1017028" y="0"/>
                  </a:moveTo>
                  <a:lnTo>
                    <a:pt x="40627" y="0"/>
                  </a:lnTo>
                  <a:lnTo>
                    <a:pt x="24812" y="3198"/>
                  </a:lnTo>
                  <a:lnTo>
                    <a:pt x="11898" y="11920"/>
                  </a:lnTo>
                  <a:lnTo>
                    <a:pt x="3192" y="24854"/>
                  </a:lnTo>
                  <a:lnTo>
                    <a:pt x="0" y="40690"/>
                  </a:lnTo>
                  <a:lnTo>
                    <a:pt x="0" y="366217"/>
                  </a:lnTo>
                  <a:lnTo>
                    <a:pt x="3192" y="382058"/>
                  </a:lnTo>
                  <a:lnTo>
                    <a:pt x="11898" y="394992"/>
                  </a:lnTo>
                  <a:lnTo>
                    <a:pt x="24812" y="403711"/>
                  </a:lnTo>
                  <a:lnTo>
                    <a:pt x="40627" y="406908"/>
                  </a:lnTo>
                  <a:lnTo>
                    <a:pt x="1017028" y="406908"/>
                  </a:lnTo>
                  <a:lnTo>
                    <a:pt x="1032843" y="403711"/>
                  </a:lnTo>
                  <a:lnTo>
                    <a:pt x="1045757" y="394992"/>
                  </a:lnTo>
                  <a:lnTo>
                    <a:pt x="1054463" y="382058"/>
                  </a:lnTo>
                  <a:lnTo>
                    <a:pt x="1057656" y="366217"/>
                  </a:lnTo>
                  <a:lnTo>
                    <a:pt x="1057656" y="40690"/>
                  </a:lnTo>
                  <a:lnTo>
                    <a:pt x="1054463" y="24854"/>
                  </a:lnTo>
                  <a:lnTo>
                    <a:pt x="1045757" y="11920"/>
                  </a:lnTo>
                  <a:lnTo>
                    <a:pt x="1032843" y="3198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27668" y="2546894"/>
            <a:ext cx="593090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108585">
              <a:lnSpc>
                <a:spcPts val="1190"/>
              </a:lnSpc>
              <a:spcBef>
                <a:spcPts val="24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  detection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95477" y="2959609"/>
            <a:ext cx="1057910" cy="584200"/>
            <a:chOff x="395477" y="2959609"/>
            <a:chExt cx="1057910" cy="584200"/>
          </a:xfrm>
        </p:grpSpPr>
        <p:sp>
          <p:nvSpPr>
            <p:cNvPr id="18" name="object 18"/>
            <p:cNvSpPr/>
            <p:nvPr/>
          </p:nvSpPr>
          <p:spPr>
            <a:xfrm>
              <a:off x="832864" y="29596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5477" y="31371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64510" y="3231784"/>
            <a:ext cx="918844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95477" y="3569209"/>
            <a:ext cx="1057910" cy="584200"/>
            <a:chOff x="395477" y="3569209"/>
            <a:chExt cx="1057910" cy="584200"/>
          </a:xfrm>
        </p:grpSpPr>
        <p:sp>
          <p:nvSpPr>
            <p:cNvPr id="22" name="object 22"/>
            <p:cNvSpPr/>
            <p:nvPr/>
          </p:nvSpPr>
          <p:spPr>
            <a:xfrm>
              <a:off x="832864" y="35692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5477" y="37467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0076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53080" y="3841235"/>
            <a:ext cx="94297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collection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95477" y="4178808"/>
            <a:ext cx="1057910" cy="584200"/>
            <a:chOff x="395477" y="4178808"/>
            <a:chExt cx="1057910" cy="584200"/>
          </a:xfrm>
        </p:grpSpPr>
        <p:sp>
          <p:nvSpPr>
            <p:cNvPr id="26" name="object 26"/>
            <p:cNvSpPr/>
            <p:nvPr/>
          </p:nvSpPr>
          <p:spPr>
            <a:xfrm>
              <a:off x="832864" y="4178808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5477" y="43563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37840" y="4375249"/>
            <a:ext cx="972185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40970" marR="5080" indent="-128905">
              <a:lnSpc>
                <a:spcPts val="1190"/>
              </a:lnSpc>
              <a:spcBef>
                <a:spcPts val="24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Latency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control  Timestamp</a:t>
            </a:r>
            <a:endParaRPr sz="110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1698411" y="692910"/>
            <a:ext cx="5904865" cy="812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Five data collection </a:t>
            </a:r>
            <a:r>
              <a:rPr sz="2000" spc="-10" dirty="0">
                <a:latin typeface="Arial"/>
                <a:cs typeface="Arial"/>
              </a:rPr>
              <a:t>modes </a:t>
            </a:r>
            <a:r>
              <a:rPr sz="2000" spc="-5" dirty="0">
                <a:latin typeface="Arial"/>
                <a:cs typeface="Arial"/>
              </a:rPr>
              <a:t>for </a:t>
            </a:r>
            <a:r>
              <a:rPr sz="2000" spc="-10" dirty="0">
                <a:latin typeface="Arial"/>
                <a:cs typeface="Arial"/>
              </a:rPr>
              <a:t>different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purposes: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639"/>
              </a:spcBef>
            </a:pPr>
            <a:r>
              <a:rPr sz="1800" dirty="0">
                <a:solidFill>
                  <a:srgbClr val="0083C3"/>
                </a:solidFill>
                <a:latin typeface="Arial"/>
                <a:cs typeface="Arial"/>
              </a:rPr>
              <a:t>0. </a:t>
            </a:r>
            <a:r>
              <a:rPr sz="1800" spc="-5" dirty="0">
                <a:latin typeface="Arial"/>
                <a:cs typeface="Arial"/>
              </a:rPr>
              <a:t>Default. Most features turned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off.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55661" y="1480361"/>
            <a:ext cx="5089525" cy="6108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480"/>
              </a:spcBef>
              <a:buClr>
                <a:srgbClr val="7E7E7E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600" spc="-5" dirty="0">
                <a:latin typeface="Arial"/>
                <a:cs typeface="Arial"/>
              </a:rPr>
              <a:t>Fixed length raw data records with any trigger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source</a:t>
            </a:r>
            <a:endParaRPr sz="16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385"/>
              </a:spcBef>
              <a:buClr>
                <a:srgbClr val="7E7E7E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600" spc="-20" dirty="0">
                <a:latin typeface="Arial"/>
                <a:cs typeface="Arial"/>
              </a:rPr>
              <a:t>Variable </a:t>
            </a:r>
            <a:r>
              <a:rPr sz="1600" spc="-5" dirty="0">
                <a:latin typeface="Arial"/>
                <a:cs typeface="Arial"/>
              </a:rPr>
              <a:t>length raw data records with level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trigger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55611" y="2120136"/>
            <a:ext cx="5589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76C0"/>
                </a:solidFill>
                <a:latin typeface="Arial"/>
                <a:cs typeface="Arial"/>
              </a:rPr>
              <a:t>1. </a:t>
            </a:r>
            <a:r>
              <a:rPr sz="1800" spc="-5" dirty="0">
                <a:latin typeface="Arial"/>
                <a:cs typeface="Arial"/>
              </a:rPr>
              <a:t>Pulse metadata within detection </a:t>
            </a:r>
            <a:r>
              <a:rPr sz="1800" dirty="0">
                <a:latin typeface="Arial"/>
                <a:cs typeface="Arial"/>
              </a:rPr>
              <a:t>window is</a:t>
            </a:r>
            <a:r>
              <a:rPr sz="1800" spc="-5" dirty="0">
                <a:latin typeface="Arial"/>
                <a:cs typeface="Arial"/>
              </a:rPr>
              <a:t> collected.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762000" indent="-286385">
              <a:lnSpc>
                <a:spcPct val="100000"/>
              </a:lnSpc>
              <a:spcBef>
                <a:spcPts val="484"/>
              </a:spcBef>
              <a:buClr>
                <a:srgbClr val="7E7E7E"/>
              </a:buClr>
              <a:buFont typeface="Wingdings"/>
              <a:buChar char=""/>
              <a:tabLst>
                <a:tab pos="762000" algn="l"/>
                <a:tab pos="762635" algn="l"/>
              </a:tabLst>
            </a:pPr>
            <a:r>
              <a:rPr spc="-5" dirty="0"/>
              <a:t>Packets of metadata are structured into</a:t>
            </a:r>
            <a:r>
              <a:rPr spc="50" dirty="0"/>
              <a:t> </a:t>
            </a:r>
            <a:r>
              <a:rPr spc="-5" dirty="0"/>
              <a:t>records</a:t>
            </a:r>
          </a:p>
          <a:p>
            <a:pPr marL="329565" indent="-254000">
              <a:lnSpc>
                <a:spcPct val="100000"/>
              </a:lnSpc>
              <a:spcBef>
                <a:spcPts val="430"/>
              </a:spcBef>
              <a:buClr>
                <a:srgbClr val="0083C3"/>
              </a:buClr>
              <a:buAutoNum type="arabicPeriod" startAt="2"/>
              <a:tabLst>
                <a:tab pos="330200" algn="l"/>
              </a:tabLst>
            </a:pPr>
            <a:r>
              <a:rPr sz="1800" spc="-5" dirty="0"/>
              <a:t>Same </a:t>
            </a:r>
            <a:r>
              <a:rPr sz="1800" dirty="0"/>
              <a:t>as Mode 0, but only </a:t>
            </a:r>
            <a:r>
              <a:rPr sz="1800" spc="-5" dirty="0"/>
              <a:t>every N</a:t>
            </a:r>
            <a:r>
              <a:rPr sz="1800" spc="-7" baseline="25462" dirty="0"/>
              <a:t>th </a:t>
            </a:r>
            <a:r>
              <a:rPr sz="1800" spc="-5" dirty="0"/>
              <a:t>record </a:t>
            </a:r>
            <a:r>
              <a:rPr sz="1800" dirty="0"/>
              <a:t>is</a:t>
            </a:r>
            <a:r>
              <a:rPr sz="1800" spc="-200" dirty="0"/>
              <a:t> </a:t>
            </a:r>
            <a:r>
              <a:rPr sz="1800" spc="-5" dirty="0"/>
              <a:t>collected.</a:t>
            </a:r>
            <a:endParaRPr sz="1800"/>
          </a:p>
          <a:p>
            <a:pPr marL="329565" indent="-254000">
              <a:lnSpc>
                <a:spcPct val="100000"/>
              </a:lnSpc>
              <a:spcBef>
                <a:spcPts val="430"/>
              </a:spcBef>
              <a:buClr>
                <a:srgbClr val="0083C3"/>
              </a:buClr>
              <a:buAutoNum type="arabicPeriod" startAt="2"/>
              <a:tabLst>
                <a:tab pos="330200" algn="l"/>
              </a:tabLst>
            </a:pPr>
            <a:r>
              <a:rPr sz="1800" spc="-5" dirty="0"/>
              <a:t>Similar to </a:t>
            </a:r>
            <a:r>
              <a:rPr sz="1800" dirty="0"/>
              <a:t>Mode 1, but </a:t>
            </a:r>
            <a:r>
              <a:rPr sz="1800" spc="-5" dirty="0"/>
              <a:t>with </a:t>
            </a:r>
            <a:r>
              <a:rPr sz="1800" dirty="0"/>
              <a:t>raw </a:t>
            </a:r>
            <a:r>
              <a:rPr sz="1800" spc="-5" dirty="0"/>
              <a:t>data instead </a:t>
            </a:r>
            <a:r>
              <a:rPr sz="1800" dirty="0"/>
              <a:t>of</a:t>
            </a:r>
            <a:r>
              <a:rPr sz="1800" spc="-10" dirty="0"/>
              <a:t> </a:t>
            </a:r>
            <a:r>
              <a:rPr sz="1800" spc="-5" dirty="0"/>
              <a:t>metadata.</a:t>
            </a:r>
            <a:endParaRPr sz="1800"/>
          </a:p>
          <a:p>
            <a:pPr marL="762000" lvl="1" indent="-286385">
              <a:lnSpc>
                <a:spcPct val="100000"/>
              </a:lnSpc>
              <a:spcBef>
                <a:spcPts val="385"/>
              </a:spcBef>
              <a:buClr>
                <a:srgbClr val="7E7E7E"/>
              </a:buClr>
              <a:buFont typeface="Wingdings"/>
              <a:buChar char=""/>
              <a:tabLst>
                <a:tab pos="762000" algn="l"/>
                <a:tab pos="762635" algn="l"/>
              </a:tabLst>
            </a:pPr>
            <a:r>
              <a:rPr sz="1600" spc="-20" dirty="0">
                <a:latin typeface="Arial"/>
                <a:cs typeface="Arial"/>
              </a:rPr>
              <a:t>Variable </a:t>
            </a:r>
            <a:r>
              <a:rPr sz="1600" spc="-5" dirty="0">
                <a:latin typeface="Arial"/>
                <a:cs typeface="Arial"/>
              </a:rPr>
              <a:t>length records of raw pulse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data</a:t>
            </a:r>
            <a:endParaRPr sz="1600">
              <a:latin typeface="Arial"/>
              <a:cs typeface="Arial"/>
            </a:endParaRPr>
          </a:p>
          <a:p>
            <a:pPr marL="329565" indent="-254000">
              <a:lnSpc>
                <a:spcPct val="100000"/>
              </a:lnSpc>
              <a:spcBef>
                <a:spcPts val="430"/>
              </a:spcBef>
              <a:buClr>
                <a:srgbClr val="0083C3"/>
              </a:buClr>
              <a:buAutoNum type="arabicPeriod" startAt="2"/>
              <a:tabLst>
                <a:tab pos="330200" algn="l"/>
              </a:tabLst>
            </a:pPr>
            <a:r>
              <a:rPr sz="1800" spc="-5" dirty="0"/>
              <a:t>Same </a:t>
            </a:r>
            <a:r>
              <a:rPr sz="1800" dirty="0"/>
              <a:t>as Mode 3, but </a:t>
            </a:r>
            <a:r>
              <a:rPr sz="1800" spc="-5" dirty="0"/>
              <a:t>without detection</a:t>
            </a:r>
            <a:r>
              <a:rPr sz="1800" spc="-50" dirty="0"/>
              <a:t> </a:t>
            </a:r>
            <a:r>
              <a:rPr sz="1800" spc="-15" dirty="0"/>
              <a:t>window.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630828"/>
            <a:ext cx="5925820" cy="287972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5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High performance digitizers </a:t>
            </a:r>
            <a:r>
              <a:rPr sz="2000" spc="-10" dirty="0">
                <a:latin typeface="Arial"/>
                <a:cs typeface="Arial"/>
              </a:rPr>
              <a:t>ADQ7 </a:t>
            </a:r>
            <a:r>
              <a:rPr sz="2000" spc="-5" dirty="0">
                <a:latin typeface="Arial"/>
                <a:cs typeface="Arial"/>
              </a:rPr>
              <a:t>and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ADQ14</a:t>
            </a:r>
            <a:endParaRPr sz="20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440"/>
              </a:spcBef>
              <a:buClr>
                <a:srgbClr val="0076C0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800" spc="-5" dirty="0">
                <a:latin typeface="Arial"/>
                <a:cs typeface="Arial"/>
              </a:rPr>
              <a:t>Standard FW FWDAQ included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70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Pulse Detection FW </a:t>
            </a:r>
            <a:r>
              <a:rPr sz="2000" spc="-10" dirty="0">
                <a:latin typeface="Arial"/>
                <a:cs typeface="Arial"/>
              </a:rPr>
              <a:t>FWPD </a:t>
            </a:r>
            <a:r>
              <a:rPr sz="2000" spc="-5" dirty="0">
                <a:latin typeface="Arial"/>
                <a:cs typeface="Arial"/>
              </a:rPr>
              <a:t>for </a:t>
            </a:r>
            <a:r>
              <a:rPr sz="2000" spc="-10" dirty="0">
                <a:latin typeface="Arial"/>
                <a:cs typeface="Arial"/>
              </a:rPr>
              <a:t>ADQ7 </a:t>
            </a:r>
            <a:r>
              <a:rPr sz="2000" spc="-5" dirty="0">
                <a:latin typeface="Arial"/>
                <a:cs typeface="Arial"/>
              </a:rPr>
              <a:t>and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ADQ14</a:t>
            </a:r>
            <a:endParaRPr sz="20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440"/>
              </a:spcBef>
              <a:buClr>
                <a:srgbClr val="0076C0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800" spc="-5" dirty="0">
                <a:latin typeface="Arial"/>
                <a:cs typeface="Arial"/>
              </a:rPr>
              <a:t>FW FWPD </a:t>
            </a:r>
            <a:r>
              <a:rPr sz="1800" dirty="0">
                <a:latin typeface="Arial"/>
                <a:cs typeface="Arial"/>
              </a:rPr>
              <a:t>is an add on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option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75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Pulse Characterization GUI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application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Example application code in C and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Python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FWPD </a:t>
            </a:r>
            <a:r>
              <a:rPr sz="2000" dirty="0">
                <a:latin typeface="Arial"/>
                <a:cs typeface="Arial"/>
              </a:rPr>
              <a:t>User’s </a:t>
            </a:r>
            <a:r>
              <a:rPr sz="2000" spc="-5" dirty="0">
                <a:latin typeface="Arial"/>
                <a:cs typeface="Arial"/>
              </a:rPr>
              <a:t>Guides for </a:t>
            </a:r>
            <a:r>
              <a:rPr sz="2000" spc="-10" dirty="0">
                <a:latin typeface="Arial"/>
                <a:cs typeface="Arial"/>
              </a:rPr>
              <a:t>ADQ7 </a:t>
            </a:r>
            <a:r>
              <a:rPr sz="2000" spc="-5" dirty="0">
                <a:latin typeface="Arial"/>
                <a:cs typeface="Arial"/>
              </a:rPr>
              <a:t>and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ADQ14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Pulse Detection application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note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81788"/>
            <a:ext cx="33464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76C0"/>
                </a:solidFill>
              </a:rPr>
              <a:t>Pulse Detection</a:t>
            </a:r>
            <a:r>
              <a:rPr sz="2400" spc="-45" dirty="0">
                <a:solidFill>
                  <a:srgbClr val="0076C0"/>
                </a:solidFill>
              </a:rPr>
              <a:t> </a:t>
            </a:r>
            <a:r>
              <a:rPr sz="2400" spc="-5" dirty="0">
                <a:solidFill>
                  <a:srgbClr val="0076C0"/>
                </a:solidFill>
              </a:rPr>
              <a:t>Solution</a:t>
            </a:r>
            <a:endParaRPr sz="2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81788"/>
            <a:ext cx="3075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76C0"/>
                </a:solidFill>
              </a:rPr>
              <a:t>Data Collection,</a:t>
            </a:r>
            <a:r>
              <a:rPr sz="2400" spc="-45" dirty="0">
                <a:solidFill>
                  <a:srgbClr val="0076C0"/>
                </a:solidFill>
              </a:rPr>
              <a:t> </a:t>
            </a:r>
            <a:r>
              <a:rPr sz="2400" spc="-5" dirty="0">
                <a:solidFill>
                  <a:srgbClr val="0076C0"/>
                </a:solidFill>
              </a:rPr>
              <a:t>cont’d</a:t>
            </a:r>
            <a:endParaRPr sz="2400" dirty="0"/>
          </a:p>
        </p:txBody>
      </p:sp>
      <p:sp>
        <p:nvSpPr>
          <p:cNvPr id="3" name="object 3"/>
          <p:cNvSpPr/>
          <p:nvPr/>
        </p:nvSpPr>
        <p:spPr>
          <a:xfrm>
            <a:off x="395477" y="699516"/>
            <a:ext cx="1057910" cy="406400"/>
          </a:xfrm>
          <a:custGeom>
            <a:avLst/>
            <a:gdLst/>
            <a:ahLst/>
            <a:cxnLst/>
            <a:rect l="l" t="t" r="r" b="b"/>
            <a:pathLst>
              <a:path w="1057910" h="406400">
                <a:moveTo>
                  <a:pt x="1017028" y="0"/>
                </a:moveTo>
                <a:lnTo>
                  <a:pt x="40627" y="0"/>
                </a:lnTo>
                <a:lnTo>
                  <a:pt x="24812" y="3192"/>
                </a:lnTo>
                <a:lnTo>
                  <a:pt x="11898" y="11896"/>
                </a:lnTo>
                <a:lnTo>
                  <a:pt x="3192" y="24806"/>
                </a:lnTo>
                <a:lnTo>
                  <a:pt x="0" y="40614"/>
                </a:lnTo>
                <a:lnTo>
                  <a:pt x="0" y="365531"/>
                </a:lnTo>
                <a:lnTo>
                  <a:pt x="3192" y="381339"/>
                </a:lnTo>
                <a:lnTo>
                  <a:pt x="11898" y="394249"/>
                </a:lnTo>
                <a:lnTo>
                  <a:pt x="24812" y="402953"/>
                </a:lnTo>
                <a:lnTo>
                  <a:pt x="40627" y="406145"/>
                </a:lnTo>
                <a:lnTo>
                  <a:pt x="1017028" y="406145"/>
                </a:lnTo>
                <a:lnTo>
                  <a:pt x="1032843" y="402953"/>
                </a:lnTo>
                <a:lnTo>
                  <a:pt x="1045757" y="394249"/>
                </a:lnTo>
                <a:lnTo>
                  <a:pt x="1054463" y="381339"/>
                </a:lnTo>
                <a:lnTo>
                  <a:pt x="1057656" y="365531"/>
                </a:lnTo>
                <a:lnTo>
                  <a:pt x="1057656" y="40614"/>
                </a:lnTo>
                <a:lnTo>
                  <a:pt x="1054463" y="24806"/>
                </a:lnTo>
                <a:lnTo>
                  <a:pt x="1045757" y="11896"/>
                </a:lnTo>
                <a:lnTo>
                  <a:pt x="1032843" y="3192"/>
                </a:lnTo>
                <a:lnTo>
                  <a:pt x="1017028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8548" y="793979"/>
            <a:ext cx="3124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5477" y="1131571"/>
            <a:ext cx="1057910" cy="584200"/>
            <a:chOff x="395477" y="1131571"/>
            <a:chExt cx="1057910" cy="584200"/>
          </a:xfrm>
        </p:grpSpPr>
        <p:sp>
          <p:nvSpPr>
            <p:cNvPr id="6" name="object 6"/>
            <p:cNvSpPr/>
            <p:nvPr/>
          </p:nvSpPr>
          <p:spPr>
            <a:xfrm>
              <a:off x="832864" y="1131571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477" y="13091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5"/>
                  </a:lnTo>
                  <a:lnTo>
                    <a:pt x="1017028" y="406145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16148" y="1327993"/>
            <a:ext cx="615950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74930" marR="5080" indent="-62865">
              <a:lnSpc>
                <a:spcPts val="1190"/>
              </a:lnSpc>
              <a:spcBef>
                <a:spcPts val="24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etection  window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5477" y="1740407"/>
            <a:ext cx="1057910" cy="584835"/>
            <a:chOff x="395477" y="1740407"/>
            <a:chExt cx="1057910" cy="584835"/>
          </a:xfrm>
        </p:grpSpPr>
        <p:sp>
          <p:nvSpPr>
            <p:cNvPr id="10" name="object 10"/>
            <p:cNvSpPr/>
            <p:nvPr/>
          </p:nvSpPr>
          <p:spPr>
            <a:xfrm>
              <a:off x="832864" y="1740407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5477" y="19187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26994" y="2012881"/>
            <a:ext cx="7950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Coincidence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95477" y="2350009"/>
            <a:ext cx="1057910" cy="584835"/>
            <a:chOff x="395477" y="2350009"/>
            <a:chExt cx="1057910" cy="584835"/>
          </a:xfrm>
        </p:grpSpPr>
        <p:sp>
          <p:nvSpPr>
            <p:cNvPr id="14" name="object 14"/>
            <p:cNvSpPr/>
            <p:nvPr/>
          </p:nvSpPr>
          <p:spPr>
            <a:xfrm>
              <a:off x="832864" y="23500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5477" y="2527554"/>
              <a:ext cx="1057910" cy="407034"/>
            </a:xfrm>
            <a:custGeom>
              <a:avLst/>
              <a:gdLst/>
              <a:ahLst/>
              <a:cxnLst/>
              <a:rect l="l" t="t" r="r" b="b"/>
              <a:pathLst>
                <a:path w="1057910" h="407035">
                  <a:moveTo>
                    <a:pt x="1017028" y="0"/>
                  </a:moveTo>
                  <a:lnTo>
                    <a:pt x="40627" y="0"/>
                  </a:lnTo>
                  <a:lnTo>
                    <a:pt x="24812" y="3198"/>
                  </a:lnTo>
                  <a:lnTo>
                    <a:pt x="11898" y="11920"/>
                  </a:lnTo>
                  <a:lnTo>
                    <a:pt x="3192" y="24854"/>
                  </a:lnTo>
                  <a:lnTo>
                    <a:pt x="0" y="40690"/>
                  </a:lnTo>
                  <a:lnTo>
                    <a:pt x="0" y="366217"/>
                  </a:lnTo>
                  <a:lnTo>
                    <a:pt x="3192" y="382058"/>
                  </a:lnTo>
                  <a:lnTo>
                    <a:pt x="11898" y="394992"/>
                  </a:lnTo>
                  <a:lnTo>
                    <a:pt x="24812" y="403711"/>
                  </a:lnTo>
                  <a:lnTo>
                    <a:pt x="40627" y="406908"/>
                  </a:lnTo>
                  <a:lnTo>
                    <a:pt x="1017028" y="406908"/>
                  </a:lnTo>
                  <a:lnTo>
                    <a:pt x="1032843" y="403711"/>
                  </a:lnTo>
                  <a:lnTo>
                    <a:pt x="1045757" y="394992"/>
                  </a:lnTo>
                  <a:lnTo>
                    <a:pt x="1054463" y="382058"/>
                  </a:lnTo>
                  <a:lnTo>
                    <a:pt x="1057656" y="366217"/>
                  </a:lnTo>
                  <a:lnTo>
                    <a:pt x="1057656" y="40690"/>
                  </a:lnTo>
                  <a:lnTo>
                    <a:pt x="1054463" y="24854"/>
                  </a:lnTo>
                  <a:lnTo>
                    <a:pt x="1045757" y="11920"/>
                  </a:lnTo>
                  <a:lnTo>
                    <a:pt x="1032843" y="3198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27668" y="2546894"/>
            <a:ext cx="593090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108585">
              <a:lnSpc>
                <a:spcPts val="1190"/>
              </a:lnSpc>
              <a:spcBef>
                <a:spcPts val="24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  detection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95477" y="2959609"/>
            <a:ext cx="1057910" cy="584200"/>
            <a:chOff x="395477" y="2959609"/>
            <a:chExt cx="1057910" cy="584200"/>
          </a:xfrm>
        </p:grpSpPr>
        <p:sp>
          <p:nvSpPr>
            <p:cNvPr id="18" name="object 18"/>
            <p:cNvSpPr/>
            <p:nvPr/>
          </p:nvSpPr>
          <p:spPr>
            <a:xfrm>
              <a:off x="832864" y="29596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5477" y="31371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64510" y="3231784"/>
            <a:ext cx="918844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95477" y="3569209"/>
            <a:ext cx="1057910" cy="1193800"/>
            <a:chOff x="395477" y="3569209"/>
            <a:chExt cx="1057910" cy="1193800"/>
          </a:xfrm>
        </p:grpSpPr>
        <p:sp>
          <p:nvSpPr>
            <p:cNvPr id="22" name="object 22"/>
            <p:cNvSpPr/>
            <p:nvPr/>
          </p:nvSpPr>
          <p:spPr>
            <a:xfrm>
              <a:off x="832864" y="35692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5477" y="37467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0076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2864" y="4178808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5477" y="43563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37840" y="3841235"/>
            <a:ext cx="972185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collection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"/>
              <a:cs typeface="Arial"/>
            </a:endParaRPr>
          </a:p>
          <a:p>
            <a:pPr marL="12065" marR="5080" algn="ctr">
              <a:lnSpc>
                <a:spcPts val="1190"/>
              </a:lnSpc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Latency</a:t>
            </a:r>
            <a:r>
              <a:rPr sz="11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control  Timestamp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27" name="object 27"/>
          <p:cNvSpPr txBox="1"/>
          <p:nvPr/>
        </p:nvSpPr>
        <p:spPr>
          <a:xfrm>
            <a:off x="1755561" y="692910"/>
            <a:ext cx="441579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Collected data is stored into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records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12761" y="998473"/>
            <a:ext cx="4161154" cy="101346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530"/>
              </a:spcBef>
              <a:buClr>
                <a:srgbClr val="0076C0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800" spc="-5" dirty="0">
                <a:latin typeface="Arial"/>
                <a:cs typeface="Arial"/>
              </a:rPr>
              <a:t>Both data </a:t>
            </a:r>
            <a:r>
              <a:rPr sz="1800" dirty="0">
                <a:latin typeface="Arial"/>
                <a:cs typeface="Arial"/>
              </a:rPr>
              <a:t>and header </a:t>
            </a:r>
            <a:r>
              <a:rPr sz="1800" spc="-5" dirty="0">
                <a:latin typeface="Arial"/>
                <a:cs typeface="Arial"/>
              </a:rPr>
              <a:t>records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created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430"/>
              </a:spcBef>
              <a:buClr>
                <a:srgbClr val="0076C0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800" spc="-10" dirty="0">
                <a:latin typeface="Arial"/>
                <a:cs typeface="Arial"/>
              </a:rPr>
              <a:t>Timestamp </a:t>
            </a:r>
            <a:r>
              <a:rPr sz="1800" spc="-5" dirty="0">
                <a:latin typeface="Arial"/>
                <a:cs typeface="Arial"/>
              </a:rPr>
              <a:t>included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header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434"/>
              </a:spcBef>
              <a:buClr>
                <a:srgbClr val="0076C0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800" spc="-5" dirty="0">
                <a:latin typeface="Arial"/>
                <a:cs typeface="Arial"/>
              </a:rPr>
              <a:t>Records </a:t>
            </a:r>
            <a:r>
              <a:rPr sz="1800" dirty="0">
                <a:latin typeface="Arial"/>
                <a:cs typeface="Arial"/>
              </a:rPr>
              <a:t>are </a:t>
            </a:r>
            <a:r>
              <a:rPr sz="1800" spc="-5" dirty="0">
                <a:latin typeface="Arial"/>
                <a:cs typeface="Arial"/>
              </a:rPr>
              <a:t>transferred 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host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55561" y="2046222"/>
            <a:ext cx="38646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Some modes </a:t>
            </a:r>
            <a:r>
              <a:rPr sz="2000" spc="-5" dirty="0">
                <a:latin typeface="Arial"/>
                <a:cs typeface="Arial"/>
              </a:rPr>
              <a:t>can be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combined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12761" y="2351784"/>
            <a:ext cx="4593590" cy="68389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530"/>
              </a:spcBef>
              <a:buClr>
                <a:srgbClr val="0076C0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800" spc="-5" dirty="0">
                <a:latin typeface="Arial"/>
                <a:cs typeface="Arial"/>
              </a:rPr>
              <a:t>Multiplexer with meta </a:t>
            </a:r>
            <a:r>
              <a:rPr sz="1800" dirty="0">
                <a:latin typeface="Arial"/>
                <a:cs typeface="Arial"/>
              </a:rPr>
              <a:t>&amp; raw </a:t>
            </a:r>
            <a:r>
              <a:rPr sz="1800" spc="-5" dirty="0">
                <a:latin typeface="Arial"/>
                <a:cs typeface="Arial"/>
              </a:rPr>
              <a:t>data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channels</a:t>
            </a:r>
          </a:p>
          <a:p>
            <a:pPr marL="298450" indent="-285750">
              <a:lnSpc>
                <a:spcPct val="100000"/>
              </a:lnSpc>
              <a:spcBef>
                <a:spcPts val="434"/>
              </a:spcBef>
              <a:buClr>
                <a:srgbClr val="0076C0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800" spc="-5" dirty="0">
                <a:latin typeface="Arial"/>
                <a:cs typeface="Arial"/>
              </a:rPr>
              <a:t>For example </a:t>
            </a:r>
            <a:r>
              <a:rPr sz="1800" dirty="0">
                <a:latin typeface="Arial"/>
                <a:cs typeface="Arial"/>
              </a:rPr>
              <a:t>mode 1 &amp;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3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81788"/>
            <a:ext cx="6396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76C0"/>
                </a:solidFill>
              </a:rPr>
              <a:t>Intelligent Data Collection with Data</a:t>
            </a:r>
            <a:r>
              <a:rPr sz="2400" spc="10" dirty="0">
                <a:solidFill>
                  <a:srgbClr val="0076C0"/>
                </a:solidFill>
              </a:rPr>
              <a:t> </a:t>
            </a:r>
            <a:r>
              <a:rPr sz="2400" spc="-5" dirty="0">
                <a:solidFill>
                  <a:srgbClr val="0076C0"/>
                </a:solidFill>
              </a:rPr>
              <a:t>Multiplexer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395477" y="699516"/>
            <a:ext cx="1057910" cy="406400"/>
          </a:xfrm>
          <a:custGeom>
            <a:avLst/>
            <a:gdLst/>
            <a:ahLst/>
            <a:cxnLst/>
            <a:rect l="l" t="t" r="r" b="b"/>
            <a:pathLst>
              <a:path w="1057910" h="406400">
                <a:moveTo>
                  <a:pt x="1017028" y="0"/>
                </a:moveTo>
                <a:lnTo>
                  <a:pt x="40627" y="0"/>
                </a:lnTo>
                <a:lnTo>
                  <a:pt x="24812" y="3192"/>
                </a:lnTo>
                <a:lnTo>
                  <a:pt x="11898" y="11896"/>
                </a:lnTo>
                <a:lnTo>
                  <a:pt x="3192" y="24806"/>
                </a:lnTo>
                <a:lnTo>
                  <a:pt x="0" y="40614"/>
                </a:lnTo>
                <a:lnTo>
                  <a:pt x="0" y="365531"/>
                </a:lnTo>
                <a:lnTo>
                  <a:pt x="3192" y="381339"/>
                </a:lnTo>
                <a:lnTo>
                  <a:pt x="11898" y="394249"/>
                </a:lnTo>
                <a:lnTo>
                  <a:pt x="24812" y="402953"/>
                </a:lnTo>
                <a:lnTo>
                  <a:pt x="40627" y="406145"/>
                </a:lnTo>
                <a:lnTo>
                  <a:pt x="1017028" y="406145"/>
                </a:lnTo>
                <a:lnTo>
                  <a:pt x="1032843" y="402953"/>
                </a:lnTo>
                <a:lnTo>
                  <a:pt x="1045757" y="394249"/>
                </a:lnTo>
                <a:lnTo>
                  <a:pt x="1054463" y="381339"/>
                </a:lnTo>
                <a:lnTo>
                  <a:pt x="1057656" y="365531"/>
                </a:lnTo>
                <a:lnTo>
                  <a:pt x="1057656" y="40614"/>
                </a:lnTo>
                <a:lnTo>
                  <a:pt x="1054463" y="24806"/>
                </a:lnTo>
                <a:lnTo>
                  <a:pt x="1045757" y="11896"/>
                </a:lnTo>
                <a:lnTo>
                  <a:pt x="1032843" y="3192"/>
                </a:lnTo>
                <a:lnTo>
                  <a:pt x="1017028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8548" y="793979"/>
            <a:ext cx="3124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5477" y="1131571"/>
            <a:ext cx="1057910" cy="584200"/>
            <a:chOff x="395477" y="1131571"/>
            <a:chExt cx="1057910" cy="584200"/>
          </a:xfrm>
        </p:grpSpPr>
        <p:sp>
          <p:nvSpPr>
            <p:cNvPr id="6" name="object 6"/>
            <p:cNvSpPr/>
            <p:nvPr/>
          </p:nvSpPr>
          <p:spPr>
            <a:xfrm>
              <a:off x="832864" y="1131571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477" y="13091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5"/>
                  </a:lnTo>
                  <a:lnTo>
                    <a:pt x="1017028" y="406145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16148" y="1327993"/>
            <a:ext cx="615950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74930" marR="5080" indent="-62865">
              <a:lnSpc>
                <a:spcPts val="1190"/>
              </a:lnSpc>
              <a:spcBef>
                <a:spcPts val="24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etection  window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5477" y="1740407"/>
            <a:ext cx="1057910" cy="584835"/>
            <a:chOff x="395477" y="1740407"/>
            <a:chExt cx="1057910" cy="584835"/>
          </a:xfrm>
        </p:grpSpPr>
        <p:sp>
          <p:nvSpPr>
            <p:cNvPr id="10" name="object 10"/>
            <p:cNvSpPr/>
            <p:nvPr/>
          </p:nvSpPr>
          <p:spPr>
            <a:xfrm>
              <a:off x="832864" y="1740407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5477" y="19187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26994" y="2012881"/>
            <a:ext cx="7950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Coincidence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95477" y="2350009"/>
            <a:ext cx="1057910" cy="584835"/>
            <a:chOff x="395477" y="2350009"/>
            <a:chExt cx="1057910" cy="584835"/>
          </a:xfrm>
        </p:grpSpPr>
        <p:sp>
          <p:nvSpPr>
            <p:cNvPr id="14" name="object 14"/>
            <p:cNvSpPr/>
            <p:nvPr/>
          </p:nvSpPr>
          <p:spPr>
            <a:xfrm>
              <a:off x="832864" y="23500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5477" y="2527554"/>
              <a:ext cx="1057910" cy="407034"/>
            </a:xfrm>
            <a:custGeom>
              <a:avLst/>
              <a:gdLst/>
              <a:ahLst/>
              <a:cxnLst/>
              <a:rect l="l" t="t" r="r" b="b"/>
              <a:pathLst>
                <a:path w="1057910" h="407035">
                  <a:moveTo>
                    <a:pt x="1017028" y="0"/>
                  </a:moveTo>
                  <a:lnTo>
                    <a:pt x="40627" y="0"/>
                  </a:lnTo>
                  <a:lnTo>
                    <a:pt x="24812" y="3198"/>
                  </a:lnTo>
                  <a:lnTo>
                    <a:pt x="11898" y="11920"/>
                  </a:lnTo>
                  <a:lnTo>
                    <a:pt x="3192" y="24854"/>
                  </a:lnTo>
                  <a:lnTo>
                    <a:pt x="0" y="40690"/>
                  </a:lnTo>
                  <a:lnTo>
                    <a:pt x="0" y="366217"/>
                  </a:lnTo>
                  <a:lnTo>
                    <a:pt x="3192" y="382058"/>
                  </a:lnTo>
                  <a:lnTo>
                    <a:pt x="11898" y="394992"/>
                  </a:lnTo>
                  <a:lnTo>
                    <a:pt x="24812" y="403711"/>
                  </a:lnTo>
                  <a:lnTo>
                    <a:pt x="40627" y="406908"/>
                  </a:lnTo>
                  <a:lnTo>
                    <a:pt x="1017028" y="406908"/>
                  </a:lnTo>
                  <a:lnTo>
                    <a:pt x="1032843" y="403711"/>
                  </a:lnTo>
                  <a:lnTo>
                    <a:pt x="1045757" y="394992"/>
                  </a:lnTo>
                  <a:lnTo>
                    <a:pt x="1054463" y="382058"/>
                  </a:lnTo>
                  <a:lnTo>
                    <a:pt x="1057656" y="366217"/>
                  </a:lnTo>
                  <a:lnTo>
                    <a:pt x="1057656" y="40690"/>
                  </a:lnTo>
                  <a:lnTo>
                    <a:pt x="1054463" y="24854"/>
                  </a:lnTo>
                  <a:lnTo>
                    <a:pt x="1045757" y="11920"/>
                  </a:lnTo>
                  <a:lnTo>
                    <a:pt x="1032843" y="3198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27668" y="2546894"/>
            <a:ext cx="593090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108585">
              <a:lnSpc>
                <a:spcPts val="1190"/>
              </a:lnSpc>
              <a:spcBef>
                <a:spcPts val="24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  detection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95477" y="2959609"/>
            <a:ext cx="1057910" cy="584200"/>
            <a:chOff x="395477" y="2959609"/>
            <a:chExt cx="1057910" cy="584200"/>
          </a:xfrm>
        </p:grpSpPr>
        <p:sp>
          <p:nvSpPr>
            <p:cNvPr id="18" name="object 18"/>
            <p:cNvSpPr/>
            <p:nvPr/>
          </p:nvSpPr>
          <p:spPr>
            <a:xfrm>
              <a:off x="832864" y="29596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5477" y="31371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64510" y="3231784"/>
            <a:ext cx="918844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95477" y="3569209"/>
            <a:ext cx="1057910" cy="584200"/>
            <a:chOff x="395477" y="3569209"/>
            <a:chExt cx="1057910" cy="584200"/>
          </a:xfrm>
        </p:grpSpPr>
        <p:sp>
          <p:nvSpPr>
            <p:cNvPr id="22" name="object 22"/>
            <p:cNvSpPr/>
            <p:nvPr/>
          </p:nvSpPr>
          <p:spPr>
            <a:xfrm>
              <a:off x="832864" y="35692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5477" y="37467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0076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53080" y="3841235"/>
            <a:ext cx="94297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collection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95477" y="4178808"/>
            <a:ext cx="1057910" cy="584200"/>
            <a:chOff x="395477" y="4178808"/>
            <a:chExt cx="1057910" cy="584200"/>
          </a:xfrm>
        </p:grpSpPr>
        <p:sp>
          <p:nvSpPr>
            <p:cNvPr id="26" name="object 26"/>
            <p:cNvSpPr/>
            <p:nvPr/>
          </p:nvSpPr>
          <p:spPr>
            <a:xfrm>
              <a:off x="832864" y="4178808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5477" y="43563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37840" y="4375249"/>
            <a:ext cx="972185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40970" marR="5080" indent="-128905">
              <a:lnSpc>
                <a:spcPts val="1190"/>
              </a:lnSpc>
              <a:spcBef>
                <a:spcPts val="24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Latency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control  Timestamp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189732" y="682751"/>
            <a:ext cx="5247640" cy="4049395"/>
          </a:xfrm>
          <a:custGeom>
            <a:avLst/>
            <a:gdLst/>
            <a:ahLst/>
            <a:cxnLst/>
            <a:rect l="l" t="t" r="r" b="b"/>
            <a:pathLst>
              <a:path w="5247640" h="4049395">
                <a:moveTo>
                  <a:pt x="5247132" y="0"/>
                </a:moveTo>
                <a:lnTo>
                  <a:pt x="0" y="0"/>
                </a:lnTo>
                <a:lnTo>
                  <a:pt x="0" y="4049267"/>
                </a:lnTo>
                <a:lnTo>
                  <a:pt x="5247132" y="4049267"/>
                </a:lnTo>
                <a:lnTo>
                  <a:pt x="5247132" y="0"/>
                </a:lnTo>
                <a:close/>
              </a:path>
            </a:pathLst>
          </a:custGeom>
          <a:solidFill>
            <a:srgbClr val="007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839195" y="711180"/>
            <a:ext cx="518159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FPGA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669023" y="1078230"/>
            <a:ext cx="1710689" cy="4559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Times New Roman"/>
              <a:cs typeface="Times New Roman"/>
            </a:endParaRPr>
          </a:p>
          <a:p>
            <a:pPr marL="479425">
              <a:lnSpc>
                <a:spcPct val="100000"/>
              </a:lnSpc>
              <a:spcBef>
                <a:spcPts val="5"/>
              </a:spcBef>
            </a:pPr>
            <a:r>
              <a:rPr sz="1100" b="1" spc="-5" dirty="0">
                <a:solidFill>
                  <a:srgbClr val="0076C0"/>
                </a:solidFill>
                <a:latin typeface="Arial"/>
                <a:cs typeface="Arial"/>
              </a:rPr>
              <a:t>Raw data</a:t>
            </a:r>
            <a:r>
              <a:rPr sz="1100" b="1" spc="-20" dirty="0">
                <a:solidFill>
                  <a:srgbClr val="0076C0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0076C0"/>
                </a:solidFill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063494" y="811530"/>
            <a:ext cx="3435350" cy="3792854"/>
            <a:chOff x="3063494" y="811530"/>
            <a:chExt cx="3435350" cy="3792854"/>
          </a:xfrm>
        </p:grpSpPr>
        <p:sp>
          <p:nvSpPr>
            <p:cNvPr id="33" name="object 33"/>
            <p:cNvSpPr/>
            <p:nvPr/>
          </p:nvSpPr>
          <p:spPr>
            <a:xfrm>
              <a:off x="5071872" y="811530"/>
              <a:ext cx="1426845" cy="3792854"/>
            </a:xfrm>
            <a:custGeom>
              <a:avLst/>
              <a:gdLst/>
              <a:ahLst/>
              <a:cxnLst/>
              <a:rect l="l" t="t" r="r" b="b"/>
              <a:pathLst>
                <a:path w="1426845" h="3792854">
                  <a:moveTo>
                    <a:pt x="1426464" y="0"/>
                  </a:moveTo>
                  <a:lnTo>
                    <a:pt x="0" y="0"/>
                  </a:lnTo>
                  <a:lnTo>
                    <a:pt x="0" y="3792474"/>
                  </a:lnTo>
                  <a:lnTo>
                    <a:pt x="1426464" y="3792474"/>
                  </a:lnTo>
                  <a:lnTo>
                    <a:pt x="14264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076194" y="1221105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092" y="0"/>
                  </a:lnTo>
                </a:path>
              </a:pathLst>
            </a:custGeom>
            <a:ln w="25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/>
          <p:nvPr/>
        </p:nvSpPr>
        <p:spPr>
          <a:xfrm>
            <a:off x="2505836" y="1221105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962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590800" y="1078230"/>
            <a:ext cx="485775" cy="285115"/>
          </a:xfrm>
          <a:prstGeom prst="rect">
            <a:avLst/>
          </a:prstGeom>
          <a:solidFill>
            <a:srgbClr val="0076C0"/>
          </a:solidFill>
        </p:spPr>
        <p:txBody>
          <a:bodyPr vert="horz" wrap="square" lIns="0" tIns="114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0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ADC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020823" y="1078230"/>
            <a:ext cx="485775" cy="285115"/>
          </a:xfrm>
          <a:custGeom>
            <a:avLst/>
            <a:gdLst/>
            <a:ahLst/>
            <a:cxnLst/>
            <a:rect l="l" t="t" r="r" b="b"/>
            <a:pathLst>
              <a:path w="485775" h="285115">
                <a:moveTo>
                  <a:pt x="485394" y="0"/>
                </a:moveTo>
                <a:lnTo>
                  <a:pt x="0" y="0"/>
                </a:lnTo>
                <a:lnTo>
                  <a:pt x="0" y="284988"/>
                </a:lnTo>
                <a:lnTo>
                  <a:pt x="485394" y="284988"/>
                </a:lnTo>
                <a:lnTo>
                  <a:pt x="485394" y="0"/>
                </a:lnTo>
                <a:close/>
              </a:path>
            </a:pathLst>
          </a:custGeom>
          <a:solidFill>
            <a:srgbClr val="007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993010" y="1073589"/>
            <a:ext cx="51371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95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AFE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304794" y="1990344"/>
            <a:ext cx="1596390" cy="2851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7465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295"/>
              </a:spcBef>
            </a:pPr>
            <a:r>
              <a:rPr sz="1200" b="1" spc="-5" dirty="0">
                <a:solidFill>
                  <a:srgbClr val="0076C0"/>
                </a:solidFill>
                <a:latin typeface="Arial"/>
                <a:cs typeface="Arial"/>
              </a:rPr>
              <a:t>Standard pulse</a:t>
            </a:r>
            <a:r>
              <a:rPr sz="1200" b="1" spc="-20" dirty="0">
                <a:solidFill>
                  <a:srgbClr val="0076C0"/>
                </a:solidFill>
                <a:latin typeface="Arial"/>
                <a:cs typeface="Arial"/>
              </a:rPr>
              <a:t> char.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304794" y="1533905"/>
            <a:ext cx="1596390" cy="2857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115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245"/>
              </a:spcBef>
            </a:pPr>
            <a:r>
              <a:rPr sz="1400" b="1" spc="-5" dirty="0">
                <a:solidFill>
                  <a:srgbClr val="0076C0"/>
                </a:solidFill>
                <a:latin typeface="Arial"/>
                <a:cs typeface="Arial"/>
              </a:rPr>
              <a:t>Pulse</a:t>
            </a:r>
            <a:r>
              <a:rPr sz="1400" b="1" spc="-30" dirty="0">
                <a:solidFill>
                  <a:srgbClr val="0076C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76C0"/>
                </a:solidFill>
                <a:latin typeface="Arial"/>
                <a:cs typeface="Arial"/>
              </a:rPr>
              <a:t>detection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04794" y="2446782"/>
            <a:ext cx="1596390" cy="2851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290"/>
              </a:spcBef>
            </a:pPr>
            <a:r>
              <a:rPr sz="1200" b="1" spc="-5" dirty="0">
                <a:solidFill>
                  <a:srgbClr val="0076C0"/>
                </a:solidFill>
                <a:latin typeface="Arial"/>
                <a:cs typeface="Arial"/>
              </a:rPr>
              <a:t>Custom pulse</a:t>
            </a:r>
            <a:r>
              <a:rPr sz="1200" b="1" spc="-20" dirty="0">
                <a:solidFill>
                  <a:srgbClr val="0076C0"/>
                </a:solidFill>
                <a:latin typeface="Arial"/>
                <a:cs typeface="Arial"/>
              </a:rPr>
              <a:t> char.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063494" y="1163951"/>
            <a:ext cx="1997075" cy="3321050"/>
            <a:chOff x="3063494" y="1163951"/>
            <a:chExt cx="1997075" cy="3321050"/>
          </a:xfrm>
        </p:grpSpPr>
        <p:sp>
          <p:nvSpPr>
            <p:cNvPr id="43" name="object 43"/>
            <p:cNvSpPr/>
            <p:nvPr/>
          </p:nvSpPr>
          <p:spPr>
            <a:xfrm>
              <a:off x="4102988" y="1820036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0"/>
                  </a:moveTo>
                  <a:lnTo>
                    <a:pt x="0" y="146202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058544" y="1890039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102988" y="2275712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0"/>
                  </a:moveTo>
                  <a:lnTo>
                    <a:pt x="0" y="146202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058544" y="2345715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901564" y="1221104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5">
                  <a:moveTo>
                    <a:pt x="0" y="0"/>
                  </a:moveTo>
                  <a:lnTo>
                    <a:pt x="146202" y="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971567" y="1176651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901564" y="2596514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5">
                  <a:moveTo>
                    <a:pt x="0" y="0"/>
                  </a:moveTo>
                  <a:lnTo>
                    <a:pt x="146202" y="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971567" y="2552061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076194" y="4471796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092" y="0"/>
                  </a:lnTo>
                </a:path>
              </a:pathLst>
            </a:custGeom>
            <a:ln w="25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/>
          <p:nvPr/>
        </p:nvSpPr>
        <p:spPr>
          <a:xfrm>
            <a:off x="2505836" y="4471796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962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2590800" y="4328921"/>
            <a:ext cx="485775" cy="285115"/>
          </a:xfrm>
          <a:prstGeom prst="rect">
            <a:avLst/>
          </a:prstGeom>
          <a:solidFill>
            <a:srgbClr val="0076C0"/>
          </a:solidFill>
        </p:spPr>
        <p:txBody>
          <a:bodyPr vert="horz" wrap="square" lIns="0" tIns="114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0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ADC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020823" y="4328921"/>
            <a:ext cx="485775" cy="285115"/>
          </a:xfrm>
          <a:custGeom>
            <a:avLst/>
            <a:gdLst/>
            <a:ahLst/>
            <a:cxnLst/>
            <a:rect l="l" t="t" r="r" b="b"/>
            <a:pathLst>
              <a:path w="485775" h="285114">
                <a:moveTo>
                  <a:pt x="485394" y="0"/>
                </a:moveTo>
                <a:lnTo>
                  <a:pt x="0" y="0"/>
                </a:lnTo>
                <a:lnTo>
                  <a:pt x="0" y="284987"/>
                </a:lnTo>
                <a:lnTo>
                  <a:pt x="485394" y="284987"/>
                </a:lnTo>
                <a:lnTo>
                  <a:pt x="485394" y="0"/>
                </a:lnTo>
                <a:close/>
              </a:path>
            </a:pathLst>
          </a:custGeom>
          <a:solidFill>
            <a:srgbClr val="007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993010" y="4324400"/>
            <a:ext cx="51371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95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AFE</a:t>
            </a:r>
            <a:endParaRPr sz="11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304794" y="3416808"/>
            <a:ext cx="1596390" cy="2851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290"/>
              </a:spcBef>
            </a:pPr>
            <a:r>
              <a:rPr sz="1200" b="1" spc="-5" dirty="0">
                <a:solidFill>
                  <a:srgbClr val="0076C0"/>
                </a:solidFill>
                <a:latin typeface="Arial"/>
                <a:cs typeface="Arial"/>
              </a:rPr>
              <a:t>Standard pulse</a:t>
            </a:r>
            <a:r>
              <a:rPr sz="1200" b="1" spc="-20" dirty="0">
                <a:solidFill>
                  <a:srgbClr val="0076C0"/>
                </a:solidFill>
                <a:latin typeface="Arial"/>
                <a:cs typeface="Arial"/>
              </a:rPr>
              <a:t> char.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304794" y="2960370"/>
            <a:ext cx="1596390" cy="2851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7465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295"/>
              </a:spcBef>
            </a:pPr>
            <a:r>
              <a:rPr sz="1200" b="1" spc="-5" dirty="0">
                <a:solidFill>
                  <a:srgbClr val="0076C0"/>
                </a:solidFill>
                <a:latin typeface="Arial"/>
                <a:cs typeface="Arial"/>
              </a:rPr>
              <a:t>Custom pulse</a:t>
            </a:r>
            <a:r>
              <a:rPr sz="1200" b="1" spc="-20" dirty="0">
                <a:solidFill>
                  <a:srgbClr val="0076C0"/>
                </a:solidFill>
                <a:latin typeface="Arial"/>
                <a:cs typeface="Arial"/>
              </a:rPr>
              <a:t> char.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304794" y="3873246"/>
            <a:ext cx="1596390" cy="2851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0480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240"/>
              </a:spcBef>
            </a:pPr>
            <a:r>
              <a:rPr sz="1400" b="1" spc="-5" dirty="0">
                <a:solidFill>
                  <a:srgbClr val="0076C0"/>
                </a:solidFill>
                <a:latin typeface="Arial"/>
                <a:cs typeface="Arial"/>
              </a:rPr>
              <a:t>Pulse</a:t>
            </a:r>
            <a:r>
              <a:rPr sz="1400" b="1" spc="-30" dirty="0">
                <a:solidFill>
                  <a:srgbClr val="0076C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76C0"/>
                </a:solidFill>
                <a:latin typeface="Arial"/>
                <a:cs typeface="Arial"/>
              </a:rPr>
              <a:t>detection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4045844" y="1306445"/>
            <a:ext cx="2612390" cy="3222625"/>
            <a:chOff x="4045844" y="1306445"/>
            <a:chExt cx="2612390" cy="3222625"/>
          </a:xfrm>
        </p:grpSpPr>
        <p:sp>
          <p:nvSpPr>
            <p:cNvPr id="60" name="object 60"/>
            <p:cNvSpPr/>
            <p:nvPr/>
          </p:nvSpPr>
          <p:spPr>
            <a:xfrm>
              <a:off x="4102989" y="3270633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0"/>
                  </a:moveTo>
                  <a:lnTo>
                    <a:pt x="0" y="146202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058544" y="3270636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0" y="76200"/>
                  </a:moveTo>
                  <a:lnTo>
                    <a:pt x="44450" y="0"/>
                  </a:lnTo>
                  <a:lnTo>
                    <a:pt x="88900" y="7620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102989" y="3727071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0"/>
                  </a:moveTo>
                  <a:lnTo>
                    <a:pt x="0" y="146202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058544" y="3727073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0" y="76200"/>
                  </a:moveTo>
                  <a:lnTo>
                    <a:pt x="44450" y="0"/>
                  </a:lnTo>
                  <a:lnTo>
                    <a:pt x="88900" y="7620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901565" y="3103244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5">
                  <a:moveTo>
                    <a:pt x="0" y="0"/>
                  </a:moveTo>
                  <a:lnTo>
                    <a:pt x="146202" y="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971567" y="3058791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901565" y="4471796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5">
                  <a:moveTo>
                    <a:pt x="0" y="0"/>
                  </a:moveTo>
                  <a:lnTo>
                    <a:pt x="146202" y="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971567" y="4427341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498717" y="1363598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4">
                  <a:moveTo>
                    <a:pt x="0" y="0"/>
                  </a:moveTo>
                  <a:lnTo>
                    <a:pt x="146202" y="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568719" y="1319145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497955" y="4329302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4">
                  <a:moveTo>
                    <a:pt x="0" y="0"/>
                  </a:moveTo>
                  <a:lnTo>
                    <a:pt x="146202" y="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567957" y="4284847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6669023" y="4157471"/>
            <a:ext cx="1710689" cy="4565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Times New Roman"/>
              <a:cs typeface="Times New Roman"/>
            </a:endParaRPr>
          </a:p>
          <a:p>
            <a:pPr marL="87630">
              <a:lnSpc>
                <a:spcPct val="100000"/>
              </a:lnSpc>
            </a:pPr>
            <a:r>
              <a:rPr sz="1100" b="1" spc="-5" dirty="0">
                <a:solidFill>
                  <a:srgbClr val="0076C0"/>
                </a:solidFill>
                <a:latin typeface="Arial"/>
                <a:cs typeface="Arial"/>
              </a:rPr>
              <a:t>Pulse characteristics</a:t>
            </a:r>
            <a:r>
              <a:rPr sz="1100" b="1" spc="-35" dirty="0">
                <a:solidFill>
                  <a:srgbClr val="0076C0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0076C0"/>
                </a:solidFill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5055679" y="1204531"/>
            <a:ext cx="1437640" cy="3059430"/>
            <a:chOff x="5055679" y="1204531"/>
            <a:chExt cx="1437640" cy="3059430"/>
          </a:xfrm>
        </p:grpSpPr>
        <p:sp>
          <p:nvSpPr>
            <p:cNvPr id="74" name="object 74"/>
            <p:cNvSpPr/>
            <p:nvPr/>
          </p:nvSpPr>
          <p:spPr>
            <a:xfrm>
              <a:off x="5071871" y="1220724"/>
              <a:ext cx="1394460" cy="111760"/>
            </a:xfrm>
            <a:custGeom>
              <a:avLst/>
              <a:gdLst/>
              <a:ahLst/>
              <a:cxnLst/>
              <a:rect l="l" t="t" r="r" b="b"/>
              <a:pathLst>
                <a:path w="1394460" h="111759">
                  <a:moveTo>
                    <a:pt x="0" y="0"/>
                  </a:moveTo>
                  <a:lnTo>
                    <a:pt x="1394206" y="111531"/>
                  </a:lnTo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365906" y="1268770"/>
              <a:ext cx="100330" cy="111760"/>
            </a:xfrm>
            <a:custGeom>
              <a:avLst/>
              <a:gdLst/>
              <a:ahLst/>
              <a:cxnLst/>
              <a:rect l="l" t="t" r="r" b="b"/>
              <a:pathLst>
                <a:path w="100329" h="111759">
                  <a:moveTo>
                    <a:pt x="8940" y="0"/>
                  </a:moveTo>
                  <a:lnTo>
                    <a:pt x="100177" y="63487"/>
                  </a:lnTo>
                  <a:lnTo>
                    <a:pt x="0" y="111658"/>
                  </a:lnTo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071871" y="2589276"/>
              <a:ext cx="1405255" cy="1658620"/>
            </a:xfrm>
            <a:custGeom>
              <a:avLst/>
              <a:gdLst/>
              <a:ahLst/>
              <a:cxnLst/>
              <a:rect l="l" t="t" r="r" b="b"/>
              <a:pathLst>
                <a:path w="1405254" h="1658620">
                  <a:moveTo>
                    <a:pt x="0" y="0"/>
                  </a:moveTo>
                  <a:lnTo>
                    <a:pt x="1405115" y="1658264"/>
                  </a:lnTo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372195" y="4138080"/>
              <a:ext cx="105410" cy="109855"/>
            </a:xfrm>
            <a:custGeom>
              <a:avLst/>
              <a:gdLst/>
              <a:ahLst/>
              <a:cxnLst/>
              <a:rect l="l" t="t" r="r" b="b"/>
              <a:pathLst>
                <a:path w="105410" h="109854">
                  <a:moveTo>
                    <a:pt x="85458" y="0"/>
                  </a:moveTo>
                  <a:lnTo>
                    <a:pt x="104787" y="109461"/>
                  </a:lnTo>
                  <a:lnTo>
                    <a:pt x="0" y="72415"/>
                  </a:lnTo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3304794" y="1078230"/>
            <a:ext cx="1596390" cy="2851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0480" rIns="0" bIns="0" rtlCol="0">
            <a:spAutoFit/>
          </a:bodyPr>
          <a:lstStyle/>
          <a:p>
            <a:pPr marL="224790">
              <a:lnSpc>
                <a:spcPct val="100000"/>
              </a:lnSpc>
              <a:spcBef>
                <a:spcPts val="240"/>
              </a:spcBef>
            </a:pPr>
            <a:r>
              <a:rPr sz="1400" b="1" spc="-5" dirty="0">
                <a:solidFill>
                  <a:srgbClr val="0076C0"/>
                </a:solidFill>
                <a:latin typeface="Arial"/>
                <a:cs typeface="Arial"/>
              </a:rPr>
              <a:t>Record</a:t>
            </a:r>
            <a:r>
              <a:rPr sz="1400" b="1" spc="-25" dirty="0">
                <a:solidFill>
                  <a:srgbClr val="0076C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76C0"/>
                </a:solidFill>
                <a:latin typeface="Arial"/>
                <a:cs typeface="Arial"/>
              </a:rPr>
              <a:t>frame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4045844" y="1350899"/>
            <a:ext cx="114300" cy="172085"/>
            <a:chOff x="4045844" y="1350899"/>
            <a:chExt cx="114300" cy="172085"/>
          </a:xfrm>
        </p:grpSpPr>
        <p:sp>
          <p:nvSpPr>
            <p:cNvPr id="80" name="object 80"/>
            <p:cNvSpPr/>
            <p:nvPr/>
          </p:nvSpPr>
          <p:spPr>
            <a:xfrm>
              <a:off x="4102989" y="1363599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4">
                  <a:moveTo>
                    <a:pt x="0" y="0"/>
                  </a:moveTo>
                  <a:lnTo>
                    <a:pt x="0" y="146202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058544" y="1433601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3304794" y="4328921"/>
            <a:ext cx="1596390" cy="2851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0480" rIns="0" bIns="0" rtlCol="0">
            <a:spAutoFit/>
          </a:bodyPr>
          <a:lstStyle/>
          <a:p>
            <a:pPr marL="224790">
              <a:lnSpc>
                <a:spcPct val="100000"/>
              </a:lnSpc>
              <a:spcBef>
                <a:spcPts val="240"/>
              </a:spcBef>
            </a:pPr>
            <a:r>
              <a:rPr sz="1400" b="1" spc="-5" dirty="0">
                <a:solidFill>
                  <a:srgbClr val="0076C0"/>
                </a:solidFill>
                <a:latin typeface="Arial"/>
                <a:cs typeface="Arial"/>
              </a:rPr>
              <a:t>Record</a:t>
            </a:r>
            <a:r>
              <a:rPr sz="1400" b="1" spc="-25" dirty="0">
                <a:solidFill>
                  <a:srgbClr val="0076C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76C0"/>
                </a:solidFill>
                <a:latin typeface="Arial"/>
                <a:cs typeface="Arial"/>
              </a:rPr>
              <a:t>frame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4045844" y="1165860"/>
            <a:ext cx="1876425" cy="3176270"/>
            <a:chOff x="4045844" y="1165860"/>
            <a:chExt cx="1876425" cy="3176270"/>
          </a:xfrm>
        </p:grpSpPr>
        <p:sp>
          <p:nvSpPr>
            <p:cNvPr id="84" name="object 84"/>
            <p:cNvSpPr/>
            <p:nvPr/>
          </p:nvSpPr>
          <p:spPr>
            <a:xfrm>
              <a:off x="4102989" y="4182747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0"/>
                  </a:moveTo>
                  <a:lnTo>
                    <a:pt x="0" y="146202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058544" y="4182750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0" y="76200"/>
                  </a:moveTo>
                  <a:lnTo>
                    <a:pt x="44450" y="0"/>
                  </a:lnTo>
                  <a:lnTo>
                    <a:pt x="88900" y="7620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693664" y="1165860"/>
              <a:ext cx="228600" cy="228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693664" y="3332988"/>
              <a:ext cx="228600" cy="228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5071871" y="811530"/>
            <a:ext cx="1426845" cy="3792854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sz="1400" b="1" spc="-10" dirty="0">
                <a:solidFill>
                  <a:srgbClr val="0076C0"/>
                </a:solidFill>
                <a:latin typeface="Arial"/>
                <a:cs typeface="Arial"/>
              </a:rPr>
              <a:t>MUX</a:t>
            </a:r>
            <a:endParaRPr sz="1400">
              <a:latin typeface="Arial"/>
              <a:cs typeface="Arial"/>
            </a:endParaRPr>
          </a:p>
          <a:p>
            <a:pPr marL="44450" algn="ctr">
              <a:lnSpc>
                <a:spcPct val="100000"/>
              </a:lnSpc>
              <a:spcBef>
                <a:spcPts val="1005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Arial"/>
              <a:cs typeface="Arial"/>
            </a:endParaRPr>
          </a:p>
          <a:p>
            <a:pPr marL="44450" algn="ctr">
              <a:lnSpc>
                <a:spcPct val="10000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751710" y="1096534"/>
            <a:ext cx="2540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u="heavy" spc="-5" dirty="0">
                <a:solidFill>
                  <a:srgbClr val="0076C0"/>
                </a:solidFill>
                <a:uFill>
                  <a:solidFill>
                    <a:srgbClr val="0076C0"/>
                  </a:solidFill>
                </a:uFill>
                <a:latin typeface="Arial"/>
                <a:cs typeface="Arial"/>
              </a:rPr>
              <a:t> A</a:t>
            </a:r>
            <a:r>
              <a:rPr sz="1400" b="1" u="heavy" spc="5" dirty="0">
                <a:solidFill>
                  <a:srgbClr val="0076C0"/>
                </a:solidFill>
                <a:uFill>
                  <a:solidFill>
                    <a:srgbClr val="0076C0"/>
                  </a:solidFill>
                </a:uFill>
                <a:latin typeface="Arial"/>
                <a:cs typeface="Arial"/>
              </a:rPr>
              <a:t> </a:t>
            </a:r>
            <a:endParaRPr sz="14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751710" y="4347345"/>
            <a:ext cx="2540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u="heavy" spc="-5" dirty="0">
                <a:solidFill>
                  <a:srgbClr val="0076C0"/>
                </a:solidFill>
                <a:uFill>
                  <a:solidFill>
                    <a:srgbClr val="0076C0"/>
                  </a:solidFill>
                </a:uFill>
                <a:latin typeface="Arial"/>
                <a:cs typeface="Arial"/>
              </a:rPr>
              <a:t> B</a:t>
            </a:r>
            <a:r>
              <a:rPr sz="1400" b="1" u="heavy" spc="5" dirty="0">
                <a:solidFill>
                  <a:srgbClr val="0076C0"/>
                </a:solidFill>
                <a:uFill>
                  <a:solidFill>
                    <a:srgbClr val="0076C0"/>
                  </a:solidFill>
                </a:uFill>
                <a:latin typeface="Arial"/>
                <a:cs typeface="Arial"/>
              </a:rPr>
              <a:t> 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3059239" y="1148519"/>
            <a:ext cx="5532755" cy="3395345"/>
            <a:chOff x="3059239" y="1148519"/>
            <a:chExt cx="5532755" cy="3395345"/>
          </a:xfrm>
        </p:grpSpPr>
        <p:sp>
          <p:nvSpPr>
            <p:cNvPr id="92" name="object 92"/>
            <p:cNvSpPr/>
            <p:nvPr/>
          </p:nvSpPr>
          <p:spPr>
            <a:xfrm>
              <a:off x="3075431" y="1220724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4">
                  <a:moveTo>
                    <a:pt x="0" y="0"/>
                  </a:moveTo>
                  <a:lnTo>
                    <a:pt x="195770" y="0"/>
                  </a:lnTo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175187" y="1164711"/>
              <a:ext cx="96520" cy="112395"/>
            </a:xfrm>
            <a:custGeom>
              <a:avLst/>
              <a:gdLst/>
              <a:ahLst/>
              <a:cxnLst/>
              <a:rect l="l" t="t" r="r" b="b"/>
              <a:pathLst>
                <a:path w="96520" h="112394">
                  <a:moveTo>
                    <a:pt x="0" y="0"/>
                  </a:moveTo>
                  <a:lnTo>
                    <a:pt x="96012" y="56007"/>
                  </a:lnTo>
                  <a:lnTo>
                    <a:pt x="0" y="112014"/>
                  </a:lnTo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076193" y="447141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4">
                  <a:moveTo>
                    <a:pt x="0" y="0"/>
                  </a:moveTo>
                  <a:lnTo>
                    <a:pt x="195770" y="0"/>
                  </a:lnTo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175949" y="4415403"/>
              <a:ext cx="96520" cy="112395"/>
            </a:xfrm>
            <a:custGeom>
              <a:avLst/>
              <a:gdLst/>
              <a:ahLst/>
              <a:cxnLst/>
              <a:rect l="l" t="t" r="r" b="b"/>
              <a:pathLst>
                <a:path w="96520" h="112395">
                  <a:moveTo>
                    <a:pt x="0" y="0"/>
                  </a:moveTo>
                  <a:lnTo>
                    <a:pt x="96012" y="56007"/>
                  </a:lnTo>
                  <a:lnTo>
                    <a:pt x="0" y="112014"/>
                  </a:lnTo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379713" y="1306068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0" y="0"/>
                  </a:moveTo>
                  <a:lnTo>
                    <a:pt x="195770" y="0"/>
                  </a:lnTo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479469" y="1250055"/>
              <a:ext cx="96520" cy="112395"/>
            </a:xfrm>
            <a:custGeom>
              <a:avLst/>
              <a:gdLst/>
              <a:ahLst/>
              <a:cxnLst/>
              <a:rect l="l" t="t" r="r" b="b"/>
              <a:pathLst>
                <a:path w="96520" h="112394">
                  <a:moveTo>
                    <a:pt x="0" y="0"/>
                  </a:moveTo>
                  <a:lnTo>
                    <a:pt x="96012" y="56007"/>
                  </a:lnTo>
                  <a:lnTo>
                    <a:pt x="0" y="112014"/>
                  </a:lnTo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379713" y="4386072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0" y="0"/>
                  </a:moveTo>
                  <a:lnTo>
                    <a:pt x="195770" y="0"/>
                  </a:lnTo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479469" y="4330059"/>
              <a:ext cx="96520" cy="112395"/>
            </a:xfrm>
            <a:custGeom>
              <a:avLst/>
              <a:gdLst/>
              <a:ahLst/>
              <a:cxnLst/>
              <a:rect l="l" t="t" r="r" b="b"/>
              <a:pathLst>
                <a:path w="96520" h="112395">
                  <a:moveTo>
                    <a:pt x="0" y="0"/>
                  </a:moveTo>
                  <a:lnTo>
                    <a:pt x="96012" y="56006"/>
                  </a:lnTo>
                  <a:lnTo>
                    <a:pt x="0" y="112013"/>
                  </a:lnTo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669405" y="1705737"/>
              <a:ext cx="1597660" cy="2281555"/>
            </a:xfrm>
            <a:custGeom>
              <a:avLst/>
              <a:gdLst/>
              <a:ahLst/>
              <a:cxnLst/>
              <a:rect l="l" t="t" r="r" b="b"/>
              <a:pathLst>
                <a:path w="1597659" h="2281554">
                  <a:moveTo>
                    <a:pt x="1597152" y="0"/>
                  </a:moveTo>
                  <a:lnTo>
                    <a:pt x="0" y="0"/>
                  </a:lnTo>
                  <a:lnTo>
                    <a:pt x="0" y="2281428"/>
                  </a:lnTo>
                  <a:lnTo>
                    <a:pt x="1597152" y="2281428"/>
                  </a:lnTo>
                  <a:lnTo>
                    <a:pt x="1597152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669405" y="1705737"/>
              <a:ext cx="1597660" cy="2281555"/>
            </a:xfrm>
            <a:custGeom>
              <a:avLst/>
              <a:gdLst/>
              <a:ahLst/>
              <a:cxnLst/>
              <a:rect l="l" t="t" r="r" b="b"/>
              <a:pathLst>
                <a:path w="1597659" h="2281554">
                  <a:moveTo>
                    <a:pt x="0" y="0"/>
                  </a:moveTo>
                  <a:lnTo>
                    <a:pt x="1597152" y="0"/>
                  </a:lnTo>
                  <a:lnTo>
                    <a:pt x="1597152" y="2281428"/>
                  </a:lnTo>
                  <a:lnTo>
                    <a:pt x="0" y="2281428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8607932" y="1192149"/>
            <a:ext cx="356870" cy="3308350"/>
          </a:xfrm>
          <a:prstGeom prst="rect">
            <a:avLst/>
          </a:prstGeom>
          <a:ln w="12953">
            <a:solidFill>
              <a:srgbClr val="0076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Times New Roman"/>
              <a:cs typeface="Times New Roman"/>
            </a:endParaRPr>
          </a:p>
          <a:p>
            <a:pPr marL="54610">
              <a:lnSpc>
                <a:spcPct val="100000"/>
              </a:lnSpc>
            </a:pPr>
            <a:r>
              <a:rPr sz="1400" b="1" spc="-10" dirty="0">
                <a:solidFill>
                  <a:srgbClr val="0076C0"/>
                </a:solidFill>
                <a:latin typeface="Arial"/>
                <a:cs typeface="Arial"/>
              </a:rPr>
              <a:t>PC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6760357" y="1733703"/>
            <a:ext cx="8070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12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cases: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6760357" y="2465223"/>
            <a:ext cx="1274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Normal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operation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7116211" y="2648103"/>
            <a:ext cx="965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Raw data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Pulse 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char.</a:t>
            </a:r>
            <a:r>
              <a:rPr sz="12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6777228" y="2637282"/>
            <a:ext cx="193040" cy="364490"/>
            <a:chOff x="6777228" y="2637282"/>
            <a:chExt cx="193040" cy="364490"/>
          </a:xfrm>
        </p:grpSpPr>
        <p:sp>
          <p:nvSpPr>
            <p:cNvPr id="107" name="object 107"/>
            <p:cNvSpPr/>
            <p:nvPr/>
          </p:nvSpPr>
          <p:spPr>
            <a:xfrm>
              <a:off x="6783705" y="2643759"/>
              <a:ext cx="180340" cy="180975"/>
            </a:xfrm>
            <a:custGeom>
              <a:avLst/>
              <a:gdLst/>
              <a:ahLst/>
              <a:cxnLst/>
              <a:rect l="l" t="t" r="r" b="b"/>
              <a:pathLst>
                <a:path w="180340" h="180975">
                  <a:moveTo>
                    <a:pt x="89916" y="0"/>
                  </a:moveTo>
                  <a:lnTo>
                    <a:pt x="54917" y="7095"/>
                  </a:lnTo>
                  <a:lnTo>
                    <a:pt x="26336" y="26446"/>
                  </a:lnTo>
                  <a:lnTo>
                    <a:pt x="7066" y="55147"/>
                  </a:lnTo>
                  <a:lnTo>
                    <a:pt x="0" y="90297"/>
                  </a:lnTo>
                  <a:lnTo>
                    <a:pt x="7066" y="125446"/>
                  </a:lnTo>
                  <a:lnTo>
                    <a:pt x="26336" y="154147"/>
                  </a:lnTo>
                  <a:lnTo>
                    <a:pt x="54917" y="173498"/>
                  </a:lnTo>
                  <a:lnTo>
                    <a:pt x="89916" y="180594"/>
                  </a:lnTo>
                  <a:lnTo>
                    <a:pt x="124914" y="173498"/>
                  </a:lnTo>
                  <a:lnTo>
                    <a:pt x="153495" y="154147"/>
                  </a:lnTo>
                  <a:lnTo>
                    <a:pt x="172765" y="125446"/>
                  </a:lnTo>
                  <a:lnTo>
                    <a:pt x="179832" y="90297"/>
                  </a:lnTo>
                  <a:lnTo>
                    <a:pt x="172765" y="55147"/>
                  </a:lnTo>
                  <a:lnTo>
                    <a:pt x="153495" y="26446"/>
                  </a:lnTo>
                  <a:lnTo>
                    <a:pt x="124914" y="7095"/>
                  </a:lnTo>
                  <a:lnTo>
                    <a:pt x="89916" y="0"/>
                  </a:lnTo>
                  <a:close/>
                </a:path>
              </a:pathLst>
            </a:custGeom>
            <a:solidFill>
              <a:srgbClr val="9C3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783705" y="2643759"/>
              <a:ext cx="180340" cy="180975"/>
            </a:xfrm>
            <a:custGeom>
              <a:avLst/>
              <a:gdLst/>
              <a:ahLst/>
              <a:cxnLst/>
              <a:rect l="l" t="t" r="r" b="b"/>
              <a:pathLst>
                <a:path w="180340" h="180975">
                  <a:moveTo>
                    <a:pt x="0" y="90297"/>
                  </a:moveTo>
                  <a:lnTo>
                    <a:pt x="7066" y="55147"/>
                  </a:lnTo>
                  <a:lnTo>
                    <a:pt x="26336" y="26446"/>
                  </a:lnTo>
                  <a:lnTo>
                    <a:pt x="54917" y="7095"/>
                  </a:lnTo>
                  <a:lnTo>
                    <a:pt x="89916" y="0"/>
                  </a:lnTo>
                  <a:lnTo>
                    <a:pt x="124914" y="7095"/>
                  </a:lnTo>
                  <a:lnTo>
                    <a:pt x="153495" y="26446"/>
                  </a:lnTo>
                  <a:lnTo>
                    <a:pt x="172765" y="55147"/>
                  </a:lnTo>
                  <a:lnTo>
                    <a:pt x="179832" y="90297"/>
                  </a:lnTo>
                  <a:lnTo>
                    <a:pt x="172765" y="125446"/>
                  </a:lnTo>
                  <a:lnTo>
                    <a:pt x="153495" y="154147"/>
                  </a:lnTo>
                  <a:lnTo>
                    <a:pt x="124914" y="173498"/>
                  </a:lnTo>
                  <a:lnTo>
                    <a:pt x="89916" y="180594"/>
                  </a:lnTo>
                  <a:lnTo>
                    <a:pt x="54917" y="173498"/>
                  </a:lnTo>
                  <a:lnTo>
                    <a:pt x="26336" y="154147"/>
                  </a:lnTo>
                  <a:lnTo>
                    <a:pt x="7066" y="125446"/>
                  </a:lnTo>
                  <a:lnTo>
                    <a:pt x="0" y="90297"/>
                  </a:lnTo>
                  <a:close/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783705" y="2815209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39">
                  <a:moveTo>
                    <a:pt x="89916" y="0"/>
                  </a:move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6"/>
                  </a:lnTo>
                  <a:lnTo>
                    <a:pt x="7066" y="124914"/>
                  </a:lnTo>
                  <a:lnTo>
                    <a:pt x="26336" y="153495"/>
                  </a:lnTo>
                  <a:lnTo>
                    <a:pt x="54917" y="172765"/>
                  </a:lnTo>
                  <a:lnTo>
                    <a:pt x="89916" y="179832"/>
                  </a:lnTo>
                  <a:lnTo>
                    <a:pt x="124914" y="172765"/>
                  </a:lnTo>
                  <a:lnTo>
                    <a:pt x="153495" y="153495"/>
                  </a:lnTo>
                  <a:lnTo>
                    <a:pt x="172765" y="124914"/>
                  </a:lnTo>
                  <a:lnTo>
                    <a:pt x="179832" y="89916"/>
                  </a:lnTo>
                  <a:lnTo>
                    <a:pt x="172765" y="54917"/>
                  </a:lnTo>
                  <a:lnTo>
                    <a:pt x="153495" y="26336"/>
                  </a:lnTo>
                  <a:lnTo>
                    <a:pt x="124914" y="7066"/>
                  </a:lnTo>
                  <a:lnTo>
                    <a:pt x="89916" y="0"/>
                  </a:lnTo>
                  <a:close/>
                </a:path>
              </a:pathLst>
            </a:custGeom>
            <a:solidFill>
              <a:srgbClr val="9C3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783705" y="2815209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39">
                  <a:moveTo>
                    <a:pt x="0" y="89916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6" y="0"/>
                  </a:lnTo>
                  <a:lnTo>
                    <a:pt x="124914" y="7066"/>
                  </a:lnTo>
                  <a:lnTo>
                    <a:pt x="153495" y="26336"/>
                  </a:lnTo>
                  <a:lnTo>
                    <a:pt x="172765" y="54917"/>
                  </a:lnTo>
                  <a:lnTo>
                    <a:pt x="179832" y="89916"/>
                  </a:lnTo>
                  <a:lnTo>
                    <a:pt x="172765" y="124914"/>
                  </a:lnTo>
                  <a:lnTo>
                    <a:pt x="153495" y="153495"/>
                  </a:lnTo>
                  <a:lnTo>
                    <a:pt x="124914" y="172765"/>
                  </a:lnTo>
                  <a:lnTo>
                    <a:pt x="89916" y="179832"/>
                  </a:lnTo>
                  <a:lnTo>
                    <a:pt x="54917" y="172765"/>
                  </a:lnTo>
                  <a:lnTo>
                    <a:pt x="26336" y="153495"/>
                  </a:lnTo>
                  <a:lnTo>
                    <a:pt x="7066" y="124914"/>
                  </a:lnTo>
                  <a:lnTo>
                    <a:pt x="0" y="89916"/>
                  </a:lnTo>
                  <a:close/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6837838" y="2607486"/>
            <a:ext cx="83820" cy="36766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45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2" name="object 1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113" name="object 1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114" name="object 1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81788"/>
            <a:ext cx="4819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76C0"/>
                </a:solidFill>
              </a:rPr>
              <a:t>Examples of use </a:t>
            </a:r>
            <a:r>
              <a:rPr sz="2400" dirty="0">
                <a:solidFill>
                  <a:srgbClr val="0076C0"/>
                </a:solidFill>
              </a:rPr>
              <a:t>– </a:t>
            </a:r>
            <a:r>
              <a:rPr sz="2400" spc="-5" dirty="0">
                <a:solidFill>
                  <a:srgbClr val="0076C0"/>
                </a:solidFill>
              </a:rPr>
              <a:t>Data</a:t>
            </a:r>
            <a:r>
              <a:rPr sz="2400" spc="-25" dirty="0">
                <a:solidFill>
                  <a:srgbClr val="0076C0"/>
                </a:solidFill>
              </a:rPr>
              <a:t> </a:t>
            </a:r>
            <a:r>
              <a:rPr sz="2400" spc="-5" dirty="0">
                <a:solidFill>
                  <a:srgbClr val="0076C0"/>
                </a:solidFill>
              </a:rPr>
              <a:t>Multiplexer</a:t>
            </a:r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83540" y="631648"/>
            <a:ext cx="7207884" cy="7569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This is typically used during application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development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Compare raw data with analyzed for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development/debugging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81788"/>
            <a:ext cx="6396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76C0"/>
                </a:solidFill>
              </a:rPr>
              <a:t>Intelligent Data Collection with Data</a:t>
            </a:r>
            <a:r>
              <a:rPr sz="2400" spc="10" dirty="0">
                <a:solidFill>
                  <a:srgbClr val="0076C0"/>
                </a:solidFill>
              </a:rPr>
              <a:t> </a:t>
            </a:r>
            <a:r>
              <a:rPr sz="2400" spc="-5" dirty="0">
                <a:solidFill>
                  <a:srgbClr val="0076C0"/>
                </a:solidFill>
              </a:rPr>
              <a:t>Multiplexer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395477" y="699516"/>
            <a:ext cx="1057910" cy="406400"/>
          </a:xfrm>
          <a:custGeom>
            <a:avLst/>
            <a:gdLst/>
            <a:ahLst/>
            <a:cxnLst/>
            <a:rect l="l" t="t" r="r" b="b"/>
            <a:pathLst>
              <a:path w="1057910" h="406400">
                <a:moveTo>
                  <a:pt x="1017028" y="0"/>
                </a:moveTo>
                <a:lnTo>
                  <a:pt x="40627" y="0"/>
                </a:lnTo>
                <a:lnTo>
                  <a:pt x="24812" y="3192"/>
                </a:lnTo>
                <a:lnTo>
                  <a:pt x="11898" y="11896"/>
                </a:lnTo>
                <a:lnTo>
                  <a:pt x="3192" y="24806"/>
                </a:lnTo>
                <a:lnTo>
                  <a:pt x="0" y="40614"/>
                </a:lnTo>
                <a:lnTo>
                  <a:pt x="0" y="365531"/>
                </a:lnTo>
                <a:lnTo>
                  <a:pt x="3192" y="381339"/>
                </a:lnTo>
                <a:lnTo>
                  <a:pt x="11898" y="394249"/>
                </a:lnTo>
                <a:lnTo>
                  <a:pt x="24812" y="402953"/>
                </a:lnTo>
                <a:lnTo>
                  <a:pt x="40627" y="406145"/>
                </a:lnTo>
                <a:lnTo>
                  <a:pt x="1017028" y="406145"/>
                </a:lnTo>
                <a:lnTo>
                  <a:pt x="1032843" y="402953"/>
                </a:lnTo>
                <a:lnTo>
                  <a:pt x="1045757" y="394249"/>
                </a:lnTo>
                <a:lnTo>
                  <a:pt x="1054463" y="381339"/>
                </a:lnTo>
                <a:lnTo>
                  <a:pt x="1057656" y="365531"/>
                </a:lnTo>
                <a:lnTo>
                  <a:pt x="1057656" y="40614"/>
                </a:lnTo>
                <a:lnTo>
                  <a:pt x="1054463" y="24806"/>
                </a:lnTo>
                <a:lnTo>
                  <a:pt x="1045757" y="11896"/>
                </a:lnTo>
                <a:lnTo>
                  <a:pt x="1032843" y="3192"/>
                </a:lnTo>
                <a:lnTo>
                  <a:pt x="1017028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8548" y="793979"/>
            <a:ext cx="3124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5477" y="1131571"/>
            <a:ext cx="1057910" cy="584200"/>
            <a:chOff x="395477" y="1131571"/>
            <a:chExt cx="1057910" cy="584200"/>
          </a:xfrm>
        </p:grpSpPr>
        <p:sp>
          <p:nvSpPr>
            <p:cNvPr id="6" name="object 6"/>
            <p:cNvSpPr/>
            <p:nvPr/>
          </p:nvSpPr>
          <p:spPr>
            <a:xfrm>
              <a:off x="832864" y="1131571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477" y="13091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5"/>
                  </a:lnTo>
                  <a:lnTo>
                    <a:pt x="1017028" y="406145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16148" y="1327993"/>
            <a:ext cx="615950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74930" marR="5080" indent="-62865">
              <a:lnSpc>
                <a:spcPts val="1190"/>
              </a:lnSpc>
              <a:spcBef>
                <a:spcPts val="24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etection  window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5477" y="1740407"/>
            <a:ext cx="1057910" cy="584835"/>
            <a:chOff x="395477" y="1740407"/>
            <a:chExt cx="1057910" cy="584835"/>
          </a:xfrm>
        </p:grpSpPr>
        <p:sp>
          <p:nvSpPr>
            <p:cNvPr id="10" name="object 10"/>
            <p:cNvSpPr/>
            <p:nvPr/>
          </p:nvSpPr>
          <p:spPr>
            <a:xfrm>
              <a:off x="832864" y="1740407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5477" y="19187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26994" y="2012881"/>
            <a:ext cx="7950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Coincidence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95477" y="2350009"/>
            <a:ext cx="1057910" cy="584835"/>
            <a:chOff x="395477" y="2350009"/>
            <a:chExt cx="1057910" cy="584835"/>
          </a:xfrm>
        </p:grpSpPr>
        <p:sp>
          <p:nvSpPr>
            <p:cNvPr id="14" name="object 14"/>
            <p:cNvSpPr/>
            <p:nvPr/>
          </p:nvSpPr>
          <p:spPr>
            <a:xfrm>
              <a:off x="832864" y="23500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5477" y="2527554"/>
              <a:ext cx="1057910" cy="407034"/>
            </a:xfrm>
            <a:custGeom>
              <a:avLst/>
              <a:gdLst/>
              <a:ahLst/>
              <a:cxnLst/>
              <a:rect l="l" t="t" r="r" b="b"/>
              <a:pathLst>
                <a:path w="1057910" h="407035">
                  <a:moveTo>
                    <a:pt x="1017028" y="0"/>
                  </a:moveTo>
                  <a:lnTo>
                    <a:pt x="40627" y="0"/>
                  </a:lnTo>
                  <a:lnTo>
                    <a:pt x="24812" y="3198"/>
                  </a:lnTo>
                  <a:lnTo>
                    <a:pt x="11898" y="11920"/>
                  </a:lnTo>
                  <a:lnTo>
                    <a:pt x="3192" y="24854"/>
                  </a:lnTo>
                  <a:lnTo>
                    <a:pt x="0" y="40690"/>
                  </a:lnTo>
                  <a:lnTo>
                    <a:pt x="0" y="366217"/>
                  </a:lnTo>
                  <a:lnTo>
                    <a:pt x="3192" y="382058"/>
                  </a:lnTo>
                  <a:lnTo>
                    <a:pt x="11898" y="394992"/>
                  </a:lnTo>
                  <a:lnTo>
                    <a:pt x="24812" y="403711"/>
                  </a:lnTo>
                  <a:lnTo>
                    <a:pt x="40627" y="406908"/>
                  </a:lnTo>
                  <a:lnTo>
                    <a:pt x="1017028" y="406908"/>
                  </a:lnTo>
                  <a:lnTo>
                    <a:pt x="1032843" y="403711"/>
                  </a:lnTo>
                  <a:lnTo>
                    <a:pt x="1045757" y="394992"/>
                  </a:lnTo>
                  <a:lnTo>
                    <a:pt x="1054463" y="382058"/>
                  </a:lnTo>
                  <a:lnTo>
                    <a:pt x="1057656" y="366217"/>
                  </a:lnTo>
                  <a:lnTo>
                    <a:pt x="1057656" y="40690"/>
                  </a:lnTo>
                  <a:lnTo>
                    <a:pt x="1054463" y="24854"/>
                  </a:lnTo>
                  <a:lnTo>
                    <a:pt x="1045757" y="11920"/>
                  </a:lnTo>
                  <a:lnTo>
                    <a:pt x="1032843" y="3198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27668" y="2546894"/>
            <a:ext cx="593090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108585">
              <a:lnSpc>
                <a:spcPts val="1190"/>
              </a:lnSpc>
              <a:spcBef>
                <a:spcPts val="24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  detection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95477" y="2959609"/>
            <a:ext cx="1057910" cy="584200"/>
            <a:chOff x="395477" y="2959609"/>
            <a:chExt cx="1057910" cy="584200"/>
          </a:xfrm>
        </p:grpSpPr>
        <p:sp>
          <p:nvSpPr>
            <p:cNvPr id="18" name="object 18"/>
            <p:cNvSpPr/>
            <p:nvPr/>
          </p:nvSpPr>
          <p:spPr>
            <a:xfrm>
              <a:off x="832864" y="29596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5477" y="31371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64510" y="3231784"/>
            <a:ext cx="918844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95477" y="3569209"/>
            <a:ext cx="1057910" cy="584200"/>
            <a:chOff x="395477" y="3569209"/>
            <a:chExt cx="1057910" cy="584200"/>
          </a:xfrm>
        </p:grpSpPr>
        <p:sp>
          <p:nvSpPr>
            <p:cNvPr id="22" name="object 22"/>
            <p:cNvSpPr/>
            <p:nvPr/>
          </p:nvSpPr>
          <p:spPr>
            <a:xfrm>
              <a:off x="832864" y="35692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5477" y="37467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0076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53080" y="3841235"/>
            <a:ext cx="94297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collection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95477" y="4178808"/>
            <a:ext cx="1057910" cy="584200"/>
            <a:chOff x="395477" y="4178808"/>
            <a:chExt cx="1057910" cy="584200"/>
          </a:xfrm>
        </p:grpSpPr>
        <p:sp>
          <p:nvSpPr>
            <p:cNvPr id="26" name="object 26"/>
            <p:cNvSpPr/>
            <p:nvPr/>
          </p:nvSpPr>
          <p:spPr>
            <a:xfrm>
              <a:off x="832864" y="4178808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5477" y="43563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37840" y="4375249"/>
            <a:ext cx="972185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40970" marR="5080" indent="-128905">
              <a:lnSpc>
                <a:spcPts val="1190"/>
              </a:lnSpc>
              <a:spcBef>
                <a:spcPts val="24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Latency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control  Timestamp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189732" y="682751"/>
            <a:ext cx="5247640" cy="4049395"/>
          </a:xfrm>
          <a:custGeom>
            <a:avLst/>
            <a:gdLst/>
            <a:ahLst/>
            <a:cxnLst/>
            <a:rect l="l" t="t" r="r" b="b"/>
            <a:pathLst>
              <a:path w="5247640" h="4049395">
                <a:moveTo>
                  <a:pt x="5247132" y="0"/>
                </a:moveTo>
                <a:lnTo>
                  <a:pt x="0" y="0"/>
                </a:lnTo>
                <a:lnTo>
                  <a:pt x="0" y="4049267"/>
                </a:lnTo>
                <a:lnTo>
                  <a:pt x="5247132" y="4049267"/>
                </a:lnTo>
                <a:lnTo>
                  <a:pt x="5247132" y="0"/>
                </a:lnTo>
                <a:close/>
              </a:path>
            </a:pathLst>
          </a:custGeom>
          <a:solidFill>
            <a:srgbClr val="007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839195" y="711180"/>
            <a:ext cx="518159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FPGA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669023" y="1078230"/>
            <a:ext cx="1710689" cy="4559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Times New Roman"/>
              <a:cs typeface="Times New Roman"/>
            </a:endParaRPr>
          </a:p>
          <a:p>
            <a:pPr marL="479425">
              <a:lnSpc>
                <a:spcPct val="100000"/>
              </a:lnSpc>
              <a:spcBef>
                <a:spcPts val="5"/>
              </a:spcBef>
            </a:pPr>
            <a:r>
              <a:rPr sz="1100" b="1" spc="-5" dirty="0">
                <a:solidFill>
                  <a:srgbClr val="0076C0"/>
                </a:solidFill>
                <a:latin typeface="Arial"/>
                <a:cs typeface="Arial"/>
              </a:rPr>
              <a:t>Raw data</a:t>
            </a:r>
            <a:r>
              <a:rPr sz="1100" b="1" spc="-25" dirty="0">
                <a:solidFill>
                  <a:srgbClr val="0076C0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0076C0"/>
                </a:solidFill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063494" y="811530"/>
            <a:ext cx="3435350" cy="3792854"/>
            <a:chOff x="3063494" y="811530"/>
            <a:chExt cx="3435350" cy="3792854"/>
          </a:xfrm>
        </p:grpSpPr>
        <p:sp>
          <p:nvSpPr>
            <p:cNvPr id="33" name="object 33"/>
            <p:cNvSpPr/>
            <p:nvPr/>
          </p:nvSpPr>
          <p:spPr>
            <a:xfrm>
              <a:off x="5071872" y="811530"/>
              <a:ext cx="1426845" cy="3792854"/>
            </a:xfrm>
            <a:custGeom>
              <a:avLst/>
              <a:gdLst/>
              <a:ahLst/>
              <a:cxnLst/>
              <a:rect l="l" t="t" r="r" b="b"/>
              <a:pathLst>
                <a:path w="1426845" h="3792854">
                  <a:moveTo>
                    <a:pt x="1426464" y="0"/>
                  </a:moveTo>
                  <a:lnTo>
                    <a:pt x="0" y="0"/>
                  </a:lnTo>
                  <a:lnTo>
                    <a:pt x="0" y="3792474"/>
                  </a:lnTo>
                  <a:lnTo>
                    <a:pt x="1426464" y="3792474"/>
                  </a:lnTo>
                  <a:lnTo>
                    <a:pt x="14264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076194" y="1221105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092" y="0"/>
                  </a:lnTo>
                </a:path>
              </a:pathLst>
            </a:custGeom>
            <a:ln w="25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/>
          <p:nvPr/>
        </p:nvSpPr>
        <p:spPr>
          <a:xfrm>
            <a:off x="2505836" y="1221105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962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590800" y="1078230"/>
            <a:ext cx="485775" cy="285115"/>
          </a:xfrm>
          <a:prstGeom prst="rect">
            <a:avLst/>
          </a:prstGeom>
          <a:solidFill>
            <a:srgbClr val="0076C0"/>
          </a:solidFill>
        </p:spPr>
        <p:txBody>
          <a:bodyPr vert="horz" wrap="square" lIns="0" tIns="114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0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ADC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020823" y="1078230"/>
            <a:ext cx="485775" cy="285115"/>
          </a:xfrm>
          <a:custGeom>
            <a:avLst/>
            <a:gdLst/>
            <a:ahLst/>
            <a:cxnLst/>
            <a:rect l="l" t="t" r="r" b="b"/>
            <a:pathLst>
              <a:path w="485775" h="285115">
                <a:moveTo>
                  <a:pt x="485394" y="0"/>
                </a:moveTo>
                <a:lnTo>
                  <a:pt x="0" y="0"/>
                </a:lnTo>
                <a:lnTo>
                  <a:pt x="0" y="284988"/>
                </a:lnTo>
                <a:lnTo>
                  <a:pt x="485394" y="284988"/>
                </a:lnTo>
                <a:lnTo>
                  <a:pt x="485394" y="0"/>
                </a:lnTo>
                <a:close/>
              </a:path>
            </a:pathLst>
          </a:custGeom>
          <a:solidFill>
            <a:srgbClr val="007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993010" y="1073589"/>
            <a:ext cx="51371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95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AFE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304794" y="1990344"/>
            <a:ext cx="1596390" cy="2851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7465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295"/>
              </a:spcBef>
            </a:pPr>
            <a:r>
              <a:rPr sz="1200" b="1" spc="-5" dirty="0">
                <a:solidFill>
                  <a:srgbClr val="0076C0"/>
                </a:solidFill>
                <a:latin typeface="Arial"/>
                <a:cs typeface="Arial"/>
              </a:rPr>
              <a:t>Standard pulse</a:t>
            </a:r>
            <a:r>
              <a:rPr sz="1200" b="1" spc="-20" dirty="0">
                <a:solidFill>
                  <a:srgbClr val="0076C0"/>
                </a:solidFill>
                <a:latin typeface="Arial"/>
                <a:cs typeface="Arial"/>
              </a:rPr>
              <a:t> char.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304794" y="1533905"/>
            <a:ext cx="1596390" cy="2857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115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245"/>
              </a:spcBef>
            </a:pPr>
            <a:r>
              <a:rPr sz="1400" b="1" spc="-5" dirty="0">
                <a:solidFill>
                  <a:srgbClr val="0076C0"/>
                </a:solidFill>
                <a:latin typeface="Arial"/>
                <a:cs typeface="Arial"/>
              </a:rPr>
              <a:t>Pulse</a:t>
            </a:r>
            <a:r>
              <a:rPr sz="1400" b="1" spc="-30" dirty="0">
                <a:solidFill>
                  <a:srgbClr val="0076C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76C0"/>
                </a:solidFill>
                <a:latin typeface="Arial"/>
                <a:cs typeface="Arial"/>
              </a:rPr>
              <a:t>detection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04794" y="2446782"/>
            <a:ext cx="1596390" cy="2851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290"/>
              </a:spcBef>
            </a:pPr>
            <a:r>
              <a:rPr sz="1200" b="1" spc="-5" dirty="0">
                <a:solidFill>
                  <a:srgbClr val="0076C0"/>
                </a:solidFill>
                <a:latin typeface="Arial"/>
                <a:cs typeface="Arial"/>
              </a:rPr>
              <a:t>Custom pulse</a:t>
            </a:r>
            <a:r>
              <a:rPr sz="1200" b="1" spc="-20" dirty="0">
                <a:solidFill>
                  <a:srgbClr val="0076C0"/>
                </a:solidFill>
                <a:latin typeface="Arial"/>
                <a:cs typeface="Arial"/>
              </a:rPr>
              <a:t> char.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063494" y="1163951"/>
            <a:ext cx="1997075" cy="3321050"/>
            <a:chOff x="3063494" y="1163951"/>
            <a:chExt cx="1997075" cy="3321050"/>
          </a:xfrm>
        </p:grpSpPr>
        <p:sp>
          <p:nvSpPr>
            <p:cNvPr id="43" name="object 43"/>
            <p:cNvSpPr/>
            <p:nvPr/>
          </p:nvSpPr>
          <p:spPr>
            <a:xfrm>
              <a:off x="4102988" y="1820036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0"/>
                  </a:moveTo>
                  <a:lnTo>
                    <a:pt x="0" y="146202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058544" y="1890039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102988" y="2275712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0"/>
                  </a:moveTo>
                  <a:lnTo>
                    <a:pt x="0" y="146202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058544" y="2345715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901564" y="1221104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5">
                  <a:moveTo>
                    <a:pt x="0" y="0"/>
                  </a:moveTo>
                  <a:lnTo>
                    <a:pt x="146202" y="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971567" y="1176651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901564" y="2596514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5">
                  <a:moveTo>
                    <a:pt x="0" y="0"/>
                  </a:moveTo>
                  <a:lnTo>
                    <a:pt x="146202" y="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971567" y="2552061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076194" y="4471796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092" y="0"/>
                  </a:lnTo>
                </a:path>
              </a:pathLst>
            </a:custGeom>
            <a:ln w="25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/>
          <p:nvPr/>
        </p:nvSpPr>
        <p:spPr>
          <a:xfrm>
            <a:off x="2505836" y="4471796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962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2590800" y="4328921"/>
            <a:ext cx="485775" cy="285115"/>
          </a:xfrm>
          <a:prstGeom prst="rect">
            <a:avLst/>
          </a:prstGeom>
          <a:solidFill>
            <a:srgbClr val="0076C0"/>
          </a:solidFill>
        </p:spPr>
        <p:txBody>
          <a:bodyPr vert="horz" wrap="square" lIns="0" tIns="114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0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ADC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020823" y="4328921"/>
            <a:ext cx="485775" cy="285115"/>
          </a:xfrm>
          <a:custGeom>
            <a:avLst/>
            <a:gdLst/>
            <a:ahLst/>
            <a:cxnLst/>
            <a:rect l="l" t="t" r="r" b="b"/>
            <a:pathLst>
              <a:path w="485775" h="285114">
                <a:moveTo>
                  <a:pt x="485394" y="0"/>
                </a:moveTo>
                <a:lnTo>
                  <a:pt x="0" y="0"/>
                </a:lnTo>
                <a:lnTo>
                  <a:pt x="0" y="284987"/>
                </a:lnTo>
                <a:lnTo>
                  <a:pt x="485394" y="284987"/>
                </a:lnTo>
                <a:lnTo>
                  <a:pt x="485394" y="0"/>
                </a:lnTo>
                <a:close/>
              </a:path>
            </a:pathLst>
          </a:custGeom>
          <a:solidFill>
            <a:srgbClr val="007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993010" y="4324400"/>
            <a:ext cx="51371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95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AFE</a:t>
            </a:r>
            <a:endParaRPr sz="11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304794" y="3416808"/>
            <a:ext cx="1596390" cy="2851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290"/>
              </a:spcBef>
            </a:pPr>
            <a:r>
              <a:rPr sz="1200" b="1" spc="-5" dirty="0">
                <a:solidFill>
                  <a:srgbClr val="0076C0"/>
                </a:solidFill>
                <a:latin typeface="Arial"/>
                <a:cs typeface="Arial"/>
              </a:rPr>
              <a:t>Standard pulse</a:t>
            </a:r>
            <a:r>
              <a:rPr sz="1200" b="1" spc="-20" dirty="0">
                <a:solidFill>
                  <a:srgbClr val="0076C0"/>
                </a:solidFill>
                <a:latin typeface="Arial"/>
                <a:cs typeface="Arial"/>
              </a:rPr>
              <a:t> char.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304794" y="2960370"/>
            <a:ext cx="1596390" cy="2851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7465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295"/>
              </a:spcBef>
            </a:pPr>
            <a:r>
              <a:rPr sz="1200" b="1" spc="-5" dirty="0">
                <a:solidFill>
                  <a:srgbClr val="0076C0"/>
                </a:solidFill>
                <a:latin typeface="Arial"/>
                <a:cs typeface="Arial"/>
              </a:rPr>
              <a:t>Custom pulse</a:t>
            </a:r>
            <a:r>
              <a:rPr sz="1200" b="1" spc="-20" dirty="0">
                <a:solidFill>
                  <a:srgbClr val="0076C0"/>
                </a:solidFill>
                <a:latin typeface="Arial"/>
                <a:cs typeface="Arial"/>
              </a:rPr>
              <a:t> char.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304794" y="3873246"/>
            <a:ext cx="1596390" cy="2851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0480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240"/>
              </a:spcBef>
            </a:pPr>
            <a:r>
              <a:rPr sz="1400" b="1" spc="-5" dirty="0">
                <a:solidFill>
                  <a:srgbClr val="0076C0"/>
                </a:solidFill>
                <a:latin typeface="Arial"/>
                <a:cs typeface="Arial"/>
              </a:rPr>
              <a:t>Pulse</a:t>
            </a:r>
            <a:r>
              <a:rPr sz="1400" b="1" spc="-30" dirty="0">
                <a:solidFill>
                  <a:srgbClr val="0076C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76C0"/>
                </a:solidFill>
                <a:latin typeface="Arial"/>
                <a:cs typeface="Arial"/>
              </a:rPr>
              <a:t>detection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4045844" y="1306445"/>
            <a:ext cx="2612390" cy="3222625"/>
            <a:chOff x="4045844" y="1306445"/>
            <a:chExt cx="2612390" cy="3222625"/>
          </a:xfrm>
        </p:grpSpPr>
        <p:sp>
          <p:nvSpPr>
            <p:cNvPr id="60" name="object 60"/>
            <p:cNvSpPr/>
            <p:nvPr/>
          </p:nvSpPr>
          <p:spPr>
            <a:xfrm>
              <a:off x="4102989" y="3270633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0"/>
                  </a:moveTo>
                  <a:lnTo>
                    <a:pt x="0" y="146202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058544" y="3270636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0" y="76200"/>
                  </a:moveTo>
                  <a:lnTo>
                    <a:pt x="44450" y="0"/>
                  </a:lnTo>
                  <a:lnTo>
                    <a:pt x="88900" y="7620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102989" y="3727071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0"/>
                  </a:moveTo>
                  <a:lnTo>
                    <a:pt x="0" y="146202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058544" y="3727073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0" y="76200"/>
                  </a:moveTo>
                  <a:lnTo>
                    <a:pt x="44450" y="0"/>
                  </a:lnTo>
                  <a:lnTo>
                    <a:pt x="88900" y="7620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901565" y="3103244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5">
                  <a:moveTo>
                    <a:pt x="0" y="0"/>
                  </a:moveTo>
                  <a:lnTo>
                    <a:pt x="146202" y="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971567" y="3058791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901565" y="4471796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5">
                  <a:moveTo>
                    <a:pt x="0" y="0"/>
                  </a:moveTo>
                  <a:lnTo>
                    <a:pt x="146202" y="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971567" y="4427341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498717" y="1363598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4">
                  <a:moveTo>
                    <a:pt x="0" y="0"/>
                  </a:moveTo>
                  <a:lnTo>
                    <a:pt x="146202" y="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568719" y="1319145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497955" y="4329302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4">
                  <a:moveTo>
                    <a:pt x="0" y="0"/>
                  </a:moveTo>
                  <a:lnTo>
                    <a:pt x="146202" y="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567957" y="4284847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6669023" y="4157471"/>
            <a:ext cx="1710689" cy="4565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Times New Roman"/>
              <a:cs typeface="Times New Roman"/>
            </a:endParaRPr>
          </a:p>
          <a:p>
            <a:pPr marL="479425">
              <a:lnSpc>
                <a:spcPct val="100000"/>
              </a:lnSpc>
            </a:pPr>
            <a:r>
              <a:rPr sz="1100" b="1" spc="-5" dirty="0">
                <a:solidFill>
                  <a:srgbClr val="0076C0"/>
                </a:solidFill>
                <a:latin typeface="Arial"/>
                <a:cs typeface="Arial"/>
              </a:rPr>
              <a:t>Raw data</a:t>
            </a:r>
            <a:r>
              <a:rPr sz="1100" b="1" spc="-25" dirty="0">
                <a:solidFill>
                  <a:srgbClr val="0076C0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0076C0"/>
                </a:solidFill>
                <a:latin typeface="Arial"/>
                <a:cs typeface="Arial"/>
              </a:rPr>
              <a:t>B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5055679" y="1204531"/>
            <a:ext cx="1426845" cy="3282950"/>
            <a:chOff x="5055679" y="1204531"/>
            <a:chExt cx="1426845" cy="3282950"/>
          </a:xfrm>
        </p:grpSpPr>
        <p:sp>
          <p:nvSpPr>
            <p:cNvPr id="74" name="object 74"/>
            <p:cNvSpPr/>
            <p:nvPr/>
          </p:nvSpPr>
          <p:spPr>
            <a:xfrm>
              <a:off x="5071871" y="1220724"/>
              <a:ext cx="1394460" cy="111760"/>
            </a:xfrm>
            <a:custGeom>
              <a:avLst/>
              <a:gdLst/>
              <a:ahLst/>
              <a:cxnLst/>
              <a:rect l="l" t="t" r="r" b="b"/>
              <a:pathLst>
                <a:path w="1394460" h="111759">
                  <a:moveTo>
                    <a:pt x="0" y="0"/>
                  </a:moveTo>
                  <a:lnTo>
                    <a:pt x="1394206" y="111531"/>
                  </a:lnTo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365906" y="1268770"/>
              <a:ext cx="100330" cy="111760"/>
            </a:xfrm>
            <a:custGeom>
              <a:avLst/>
              <a:gdLst/>
              <a:ahLst/>
              <a:cxnLst/>
              <a:rect l="l" t="t" r="r" b="b"/>
              <a:pathLst>
                <a:path w="100329" h="111759">
                  <a:moveTo>
                    <a:pt x="8940" y="0"/>
                  </a:moveTo>
                  <a:lnTo>
                    <a:pt x="100177" y="63487"/>
                  </a:lnTo>
                  <a:lnTo>
                    <a:pt x="0" y="111658"/>
                  </a:lnTo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071871" y="4359648"/>
              <a:ext cx="1394460" cy="111760"/>
            </a:xfrm>
            <a:custGeom>
              <a:avLst/>
              <a:gdLst/>
              <a:ahLst/>
              <a:cxnLst/>
              <a:rect l="l" t="t" r="r" b="b"/>
              <a:pathLst>
                <a:path w="1394460" h="111760">
                  <a:moveTo>
                    <a:pt x="0" y="111531"/>
                  </a:moveTo>
                  <a:lnTo>
                    <a:pt x="1394015" y="0"/>
                  </a:lnTo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365709" y="4311477"/>
              <a:ext cx="100330" cy="111760"/>
            </a:xfrm>
            <a:custGeom>
              <a:avLst/>
              <a:gdLst/>
              <a:ahLst/>
              <a:cxnLst/>
              <a:rect l="l" t="t" r="r" b="b"/>
              <a:pathLst>
                <a:path w="100329" h="111760">
                  <a:moveTo>
                    <a:pt x="8940" y="111658"/>
                  </a:moveTo>
                  <a:lnTo>
                    <a:pt x="100177" y="48171"/>
                  </a:lnTo>
                  <a:lnTo>
                    <a:pt x="0" y="0"/>
                  </a:lnTo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3304794" y="1078230"/>
            <a:ext cx="1596390" cy="2851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0480" rIns="0" bIns="0" rtlCol="0">
            <a:spAutoFit/>
          </a:bodyPr>
          <a:lstStyle/>
          <a:p>
            <a:pPr marL="224790">
              <a:lnSpc>
                <a:spcPct val="100000"/>
              </a:lnSpc>
              <a:spcBef>
                <a:spcPts val="240"/>
              </a:spcBef>
            </a:pPr>
            <a:r>
              <a:rPr sz="1400" b="1" spc="-5" dirty="0">
                <a:solidFill>
                  <a:srgbClr val="0076C0"/>
                </a:solidFill>
                <a:latin typeface="Arial"/>
                <a:cs typeface="Arial"/>
              </a:rPr>
              <a:t>Record</a:t>
            </a:r>
            <a:r>
              <a:rPr sz="1400" b="1" spc="-25" dirty="0">
                <a:solidFill>
                  <a:srgbClr val="0076C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76C0"/>
                </a:solidFill>
                <a:latin typeface="Arial"/>
                <a:cs typeface="Arial"/>
              </a:rPr>
              <a:t>frame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4045844" y="1350899"/>
            <a:ext cx="114300" cy="172085"/>
            <a:chOff x="4045844" y="1350899"/>
            <a:chExt cx="114300" cy="172085"/>
          </a:xfrm>
        </p:grpSpPr>
        <p:sp>
          <p:nvSpPr>
            <p:cNvPr id="80" name="object 80"/>
            <p:cNvSpPr/>
            <p:nvPr/>
          </p:nvSpPr>
          <p:spPr>
            <a:xfrm>
              <a:off x="4102989" y="1363599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4">
                  <a:moveTo>
                    <a:pt x="0" y="0"/>
                  </a:moveTo>
                  <a:lnTo>
                    <a:pt x="0" y="146202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058544" y="1433601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3304794" y="4328921"/>
            <a:ext cx="1596390" cy="2851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0480" rIns="0" bIns="0" rtlCol="0">
            <a:spAutoFit/>
          </a:bodyPr>
          <a:lstStyle/>
          <a:p>
            <a:pPr marL="224790">
              <a:lnSpc>
                <a:spcPct val="100000"/>
              </a:lnSpc>
              <a:spcBef>
                <a:spcPts val="240"/>
              </a:spcBef>
            </a:pPr>
            <a:r>
              <a:rPr sz="1400" b="1" spc="-5" dirty="0">
                <a:solidFill>
                  <a:srgbClr val="0076C0"/>
                </a:solidFill>
                <a:latin typeface="Arial"/>
                <a:cs typeface="Arial"/>
              </a:rPr>
              <a:t>Record</a:t>
            </a:r>
            <a:r>
              <a:rPr sz="1400" b="1" spc="-25" dirty="0">
                <a:solidFill>
                  <a:srgbClr val="0076C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76C0"/>
                </a:solidFill>
                <a:latin typeface="Arial"/>
                <a:cs typeface="Arial"/>
              </a:rPr>
              <a:t>frame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4045844" y="1165860"/>
            <a:ext cx="1876425" cy="3369945"/>
            <a:chOff x="4045844" y="1165860"/>
            <a:chExt cx="1876425" cy="3369945"/>
          </a:xfrm>
        </p:grpSpPr>
        <p:sp>
          <p:nvSpPr>
            <p:cNvPr id="84" name="object 84"/>
            <p:cNvSpPr/>
            <p:nvPr/>
          </p:nvSpPr>
          <p:spPr>
            <a:xfrm>
              <a:off x="4102989" y="4182747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0"/>
                  </a:moveTo>
                  <a:lnTo>
                    <a:pt x="0" y="146202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058544" y="4182750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0" y="76200"/>
                  </a:moveTo>
                  <a:lnTo>
                    <a:pt x="44450" y="0"/>
                  </a:lnTo>
                  <a:lnTo>
                    <a:pt x="88900" y="7620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693664" y="1165860"/>
              <a:ext cx="228600" cy="228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693664" y="4306061"/>
              <a:ext cx="228600" cy="22936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5071871" y="811530"/>
            <a:ext cx="1426845" cy="3792854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sz="1400" b="1" spc="-10" dirty="0">
                <a:solidFill>
                  <a:srgbClr val="0076C0"/>
                </a:solidFill>
                <a:latin typeface="Arial"/>
                <a:cs typeface="Arial"/>
              </a:rPr>
              <a:t>MUX</a:t>
            </a:r>
            <a:endParaRPr sz="1400" dirty="0">
              <a:latin typeface="Arial"/>
              <a:cs typeface="Arial"/>
            </a:endParaRPr>
          </a:p>
          <a:p>
            <a:pPr marL="44450" algn="ctr">
              <a:lnSpc>
                <a:spcPct val="100000"/>
              </a:lnSpc>
              <a:spcBef>
                <a:spcPts val="1005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 dirty="0">
              <a:latin typeface="Arial"/>
              <a:cs typeface="Arial"/>
            </a:endParaRPr>
          </a:p>
          <a:p>
            <a:pPr marL="44450" algn="ctr">
              <a:lnSpc>
                <a:spcPct val="10000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751710" y="1096534"/>
            <a:ext cx="2540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u="heavy" spc="-5" dirty="0">
                <a:solidFill>
                  <a:srgbClr val="0076C0"/>
                </a:solidFill>
                <a:uFill>
                  <a:solidFill>
                    <a:srgbClr val="0076C0"/>
                  </a:solidFill>
                </a:uFill>
                <a:latin typeface="Arial"/>
                <a:cs typeface="Arial"/>
              </a:rPr>
              <a:t> A</a:t>
            </a:r>
            <a:r>
              <a:rPr sz="1400" b="1" u="heavy" spc="5" dirty="0">
                <a:solidFill>
                  <a:srgbClr val="0076C0"/>
                </a:solidFill>
                <a:uFill>
                  <a:solidFill>
                    <a:srgbClr val="0076C0"/>
                  </a:solidFill>
                </a:uFill>
                <a:latin typeface="Arial"/>
                <a:cs typeface="Arial"/>
              </a:rPr>
              <a:t> </a:t>
            </a:r>
            <a:endParaRPr sz="14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751710" y="4347345"/>
            <a:ext cx="2540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u="heavy" spc="-5" dirty="0">
                <a:solidFill>
                  <a:srgbClr val="0076C0"/>
                </a:solidFill>
                <a:uFill>
                  <a:solidFill>
                    <a:srgbClr val="0076C0"/>
                  </a:solidFill>
                </a:uFill>
                <a:latin typeface="Arial"/>
                <a:cs typeface="Arial"/>
              </a:rPr>
              <a:t> B</a:t>
            </a:r>
            <a:r>
              <a:rPr sz="1400" b="1" u="heavy" spc="5" dirty="0">
                <a:solidFill>
                  <a:srgbClr val="0076C0"/>
                </a:solidFill>
                <a:uFill>
                  <a:solidFill>
                    <a:srgbClr val="0076C0"/>
                  </a:solidFill>
                </a:uFill>
                <a:latin typeface="Arial"/>
                <a:cs typeface="Arial"/>
              </a:rPr>
              <a:t> 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3059239" y="1148519"/>
            <a:ext cx="5532755" cy="3395345"/>
            <a:chOff x="3059239" y="1148519"/>
            <a:chExt cx="5532755" cy="3395345"/>
          </a:xfrm>
        </p:grpSpPr>
        <p:sp>
          <p:nvSpPr>
            <p:cNvPr id="92" name="object 92"/>
            <p:cNvSpPr/>
            <p:nvPr/>
          </p:nvSpPr>
          <p:spPr>
            <a:xfrm>
              <a:off x="3075431" y="1220724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4">
                  <a:moveTo>
                    <a:pt x="0" y="0"/>
                  </a:moveTo>
                  <a:lnTo>
                    <a:pt x="195770" y="0"/>
                  </a:lnTo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175187" y="1164711"/>
              <a:ext cx="96520" cy="112395"/>
            </a:xfrm>
            <a:custGeom>
              <a:avLst/>
              <a:gdLst/>
              <a:ahLst/>
              <a:cxnLst/>
              <a:rect l="l" t="t" r="r" b="b"/>
              <a:pathLst>
                <a:path w="96520" h="112394">
                  <a:moveTo>
                    <a:pt x="0" y="0"/>
                  </a:moveTo>
                  <a:lnTo>
                    <a:pt x="96012" y="56007"/>
                  </a:lnTo>
                  <a:lnTo>
                    <a:pt x="0" y="112014"/>
                  </a:lnTo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076193" y="447141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4">
                  <a:moveTo>
                    <a:pt x="0" y="0"/>
                  </a:moveTo>
                  <a:lnTo>
                    <a:pt x="195770" y="0"/>
                  </a:lnTo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175949" y="4415403"/>
              <a:ext cx="96520" cy="112395"/>
            </a:xfrm>
            <a:custGeom>
              <a:avLst/>
              <a:gdLst/>
              <a:ahLst/>
              <a:cxnLst/>
              <a:rect l="l" t="t" r="r" b="b"/>
              <a:pathLst>
                <a:path w="96520" h="112395">
                  <a:moveTo>
                    <a:pt x="0" y="0"/>
                  </a:moveTo>
                  <a:lnTo>
                    <a:pt x="96012" y="56007"/>
                  </a:lnTo>
                  <a:lnTo>
                    <a:pt x="0" y="112014"/>
                  </a:lnTo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379713" y="1306068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0" y="0"/>
                  </a:moveTo>
                  <a:lnTo>
                    <a:pt x="195770" y="0"/>
                  </a:lnTo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479469" y="1250055"/>
              <a:ext cx="96520" cy="112395"/>
            </a:xfrm>
            <a:custGeom>
              <a:avLst/>
              <a:gdLst/>
              <a:ahLst/>
              <a:cxnLst/>
              <a:rect l="l" t="t" r="r" b="b"/>
              <a:pathLst>
                <a:path w="96520" h="112394">
                  <a:moveTo>
                    <a:pt x="0" y="0"/>
                  </a:moveTo>
                  <a:lnTo>
                    <a:pt x="96012" y="56007"/>
                  </a:lnTo>
                  <a:lnTo>
                    <a:pt x="0" y="112014"/>
                  </a:lnTo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379713" y="4386072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0" y="0"/>
                  </a:moveTo>
                  <a:lnTo>
                    <a:pt x="195770" y="0"/>
                  </a:lnTo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479469" y="4330059"/>
              <a:ext cx="96520" cy="112395"/>
            </a:xfrm>
            <a:custGeom>
              <a:avLst/>
              <a:gdLst/>
              <a:ahLst/>
              <a:cxnLst/>
              <a:rect l="l" t="t" r="r" b="b"/>
              <a:pathLst>
                <a:path w="96520" h="112395">
                  <a:moveTo>
                    <a:pt x="0" y="0"/>
                  </a:moveTo>
                  <a:lnTo>
                    <a:pt x="96012" y="56006"/>
                  </a:lnTo>
                  <a:lnTo>
                    <a:pt x="0" y="112013"/>
                  </a:lnTo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669405" y="1705737"/>
              <a:ext cx="1597660" cy="2281555"/>
            </a:xfrm>
            <a:custGeom>
              <a:avLst/>
              <a:gdLst/>
              <a:ahLst/>
              <a:cxnLst/>
              <a:rect l="l" t="t" r="r" b="b"/>
              <a:pathLst>
                <a:path w="1597659" h="2281554">
                  <a:moveTo>
                    <a:pt x="1597152" y="0"/>
                  </a:moveTo>
                  <a:lnTo>
                    <a:pt x="0" y="0"/>
                  </a:lnTo>
                  <a:lnTo>
                    <a:pt x="0" y="2281428"/>
                  </a:lnTo>
                  <a:lnTo>
                    <a:pt x="1597152" y="2281428"/>
                  </a:lnTo>
                  <a:lnTo>
                    <a:pt x="1597152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669405" y="1705737"/>
              <a:ext cx="1597660" cy="2281555"/>
            </a:xfrm>
            <a:custGeom>
              <a:avLst/>
              <a:gdLst/>
              <a:ahLst/>
              <a:cxnLst/>
              <a:rect l="l" t="t" r="r" b="b"/>
              <a:pathLst>
                <a:path w="1597659" h="2281554">
                  <a:moveTo>
                    <a:pt x="0" y="0"/>
                  </a:moveTo>
                  <a:lnTo>
                    <a:pt x="1597152" y="0"/>
                  </a:lnTo>
                  <a:lnTo>
                    <a:pt x="1597152" y="2281428"/>
                  </a:lnTo>
                  <a:lnTo>
                    <a:pt x="0" y="2281428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8607932" y="1192149"/>
            <a:ext cx="356870" cy="3308350"/>
          </a:xfrm>
          <a:prstGeom prst="rect">
            <a:avLst/>
          </a:prstGeom>
          <a:ln w="12953">
            <a:solidFill>
              <a:srgbClr val="0076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Times New Roman"/>
              <a:cs typeface="Times New Roman"/>
            </a:endParaRPr>
          </a:p>
          <a:p>
            <a:pPr marL="54610">
              <a:lnSpc>
                <a:spcPct val="100000"/>
              </a:lnSpc>
            </a:pPr>
            <a:r>
              <a:rPr sz="1400" b="1" spc="-10" dirty="0">
                <a:solidFill>
                  <a:srgbClr val="0076C0"/>
                </a:solidFill>
                <a:latin typeface="Arial"/>
                <a:cs typeface="Arial"/>
              </a:rPr>
              <a:t>PC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6760357" y="1733703"/>
            <a:ext cx="8070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12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cases: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6760357" y="2465223"/>
            <a:ext cx="1274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Normal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operation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7116211" y="2648103"/>
            <a:ext cx="833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Raw data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Raw data</a:t>
            </a:r>
            <a:r>
              <a:rPr sz="12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6777228" y="2637282"/>
            <a:ext cx="193040" cy="364490"/>
            <a:chOff x="6777228" y="2637282"/>
            <a:chExt cx="193040" cy="364490"/>
          </a:xfrm>
        </p:grpSpPr>
        <p:sp>
          <p:nvSpPr>
            <p:cNvPr id="107" name="object 107"/>
            <p:cNvSpPr/>
            <p:nvPr/>
          </p:nvSpPr>
          <p:spPr>
            <a:xfrm>
              <a:off x="6783705" y="2643759"/>
              <a:ext cx="180340" cy="180975"/>
            </a:xfrm>
            <a:custGeom>
              <a:avLst/>
              <a:gdLst/>
              <a:ahLst/>
              <a:cxnLst/>
              <a:rect l="l" t="t" r="r" b="b"/>
              <a:pathLst>
                <a:path w="180340" h="180975">
                  <a:moveTo>
                    <a:pt x="89916" y="0"/>
                  </a:moveTo>
                  <a:lnTo>
                    <a:pt x="54917" y="7095"/>
                  </a:lnTo>
                  <a:lnTo>
                    <a:pt x="26336" y="26446"/>
                  </a:lnTo>
                  <a:lnTo>
                    <a:pt x="7066" y="55147"/>
                  </a:lnTo>
                  <a:lnTo>
                    <a:pt x="0" y="90297"/>
                  </a:lnTo>
                  <a:lnTo>
                    <a:pt x="7066" y="125446"/>
                  </a:lnTo>
                  <a:lnTo>
                    <a:pt x="26336" y="154147"/>
                  </a:lnTo>
                  <a:lnTo>
                    <a:pt x="54917" y="173498"/>
                  </a:lnTo>
                  <a:lnTo>
                    <a:pt x="89916" y="180594"/>
                  </a:lnTo>
                  <a:lnTo>
                    <a:pt x="124914" y="173498"/>
                  </a:lnTo>
                  <a:lnTo>
                    <a:pt x="153495" y="154147"/>
                  </a:lnTo>
                  <a:lnTo>
                    <a:pt x="172765" y="125446"/>
                  </a:lnTo>
                  <a:lnTo>
                    <a:pt x="179832" y="90297"/>
                  </a:lnTo>
                  <a:lnTo>
                    <a:pt x="172765" y="55147"/>
                  </a:lnTo>
                  <a:lnTo>
                    <a:pt x="153495" y="26446"/>
                  </a:lnTo>
                  <a:lnTo>
                    <a:pt x="124914" y="7095"/>
                  </a:lnTo>
                  <a:lnTo>
                    <a:pt x="89916" y="0"/>
                  </a:lnTo>
                  <a:close/>
                </a:path>
              </a:pathLst>
            </a:custGeom>
            <a:solidFill>
              <a:srgbClr val="9C3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783705" y="2643759"/>
              <a:ext cx="180340" cy="180975"/>
            </a:xfrm>
            <a:custGeom>
              <a:avLst/>
              <a:gdLst/>
              <a:ahLst/>
              <a:cxnLst/>
              <a:rect l="l" t="t" r="r" b="b"/>
              <a:pathLst>
                <a:path w="180340" h="180975">
                  <a:moveTo>
                    <a:pt x="0" y="90297"/>
                  </a:moveTo>
                  <a:lnTo>
                    <a:pt x="7066" y="55147"/>
                  </a:lnTo>
                  <a:lnTo>
                    <a:pt x="26336" y="26446"/>
                  </a:lnTo>
                  <a:lnTo>
                    <a:pt x="54917" y="7095"/>
                  </a:lnTo>
                  <a:lnTo>
                    <a:pt x="89916" y="0"/>
                  </a:lnTo>
                  <a:lnTo>
                    <a:pt x="124914" y="7095"/>
                  </a:lnTo>
                  <a:lnTo>
                    <a:pt x="153495" y="26446"/>
                  </a:lnTo>
                  <a:lnTo>
                    <a:pt x="172765" y="55147"/>
                  </a:lnTo>
                  <a:lnTo>
                    <a:pt x="179832" y="90297"/>
                  </a:lnTo>
                  <a:lnTo>
                    <a:pt x="172765" y="125446"/>
                  </a:lnTo>
                  <a:lnTo>
                    <a:pt x="153495" y="154147"/>
                  </a:lnTo>
                  <a:lnTo>
                    <a:pt x="124914" y="173498"/>
                  </a:lnTo>
                  <a:lnTo>
                    <a:pt x="89916" y="180594"/>
                  </a:lnTo>
                  <a:lnTo>
                    <a:pt x="54917" y="173498"/>
                  </a:lnTo>
                  <a:lnTo>
                    <a:pt x="26336" y="154147"/>
                  </a:lnTo>
                  <a:lnTo>
                    <a:pt x="7066" y="125446"/>
                  </a:lnTo>
                  <a:lnTo>
                    <a:pt x="0" y="90297"/>
                  </a:lnTo>
                  <a:close/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783705" y="2815209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39">
                  <a:moveTo>
                    <a:pt x="89916" y="0"/>
                  </a:move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6"/>
                  </a:lnTo>
                  <a:lnTo>
                    <a:pt x="7066" y="124914"/>
                  </a:lnTo>
                  <a:lnTo>
                    <a:pt x="26336" y="153495"/>
                  </a:lnTo>
                  <a:lnTo>
                    <a:pt x="54917" y="172765"/>
                  </a:lnTo>
                  <a:lnTo>
                    <a:pt x="89916" y="179832"/>
                  </a:lnTo>
                  <a:lnTo>
                    <a:pt x="124914" y="172765"/>
                  </a:lnTo>
                  <a:lnTo>
                    <a:pt x="153495" y="153495"/>
                  </a:lnTo>
                  <a:lnTo>
                    <a:pt x="172765" y="124914"/>
                  </a:lnTo>
                  <a:lnTo>
                    <a:pt x="179832" y="89916"/>
                  </a:lnTo>
                  <a:lnTo>
                    <a:pt x="172765" y="54917"/>
                  </a:lnTo>
                  <a:lnTo>
                    <a:pt x="153495" y="26336"/>
                  </a:lnTo>
                  <a:lnTo>
                    <a:pt x="124914" y="7066"/>
                  </a:lnTo>
                  <a:lnTo>
                    <a:pt x="89916" y="0"/>
                  </a:lnTo>
                  <a:close/>
                </a:path>
              </a:pathLst>
            </a:custGeom>
            <a:solidFill>
              <a:srgbClr val="9C3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783705" y="2815209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39">
                  <a:moveTo>
                    <a:pt x="0" y="89916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6" y="0"/>
                  </a:lnTo>
                  <a:lnTo>
                    <a:pt x="124914" y="7066"/>
                  </a:lnTo>
                  <a:lnTo>
                    <a:pt x="153495" y="26336"/>
                  </a:lnTo>
                  <a:lnTo>
                    <a:pt x="172765" y="54917"/>
                  </a:lnTo>
                  <a:lnTo>
                    <a:pt x="179832" y="89916"/>
                  </a:lnTo>
                  <a:lnTo>
                    <a:pt x="172765" y="124914"/>
                  </a:lnTo>
                  <a:lnTo>
                    <a:pt x="153495" y="153495"/>
                  </a:lnTo>
                  <a:lnTo>
                    <a:pt x="124914" y="172765"/>
                  </a:lnTo>
                  <a:lnTo>
                    <a:pt x="89916" y="179832"/>
                  </a:lnTo>
                  <a:lnTo>
                    <a:pt x="54917" y="172765"/>
                  </a:lnTo>
                  <a:lnTo>
                    <a:pt x="26336" y="153495"/>
                  </a:lnTo>
                  <a:lnTo>
                    <a:pt x="7066" y="124914"/>
                  </a:lnTo>
                  <a:lnTo>
                    <a:pt x="0" y="89916"/>
                  </a:lnTo>
                  <a:close/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6837838" y="2607486"/>
            <a:ext cx="83820" cy="36766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45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2" name="object 1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113" name="object 1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114" name="object 1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33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81788"/>
            <a:ext cx="6396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76C0"/>
                </a:solidFill>
              </a:rPr>
              <a:t>Intelligent Data Collection with Data</a:t>
            </a:r>
            <a:r>
              <a:rPr sz="2400" spc="10" dirty="0">
                <a:solidFill>
                  <a:srgbClr val="0076C0"/>
                </a:solidFill>
              </a:rPr>
              <a:t> </a:t>
            </a:r>
            <a:r>
              <a:rPr sz="2400" spc="-5" dirty="0">
                <a:solidFill>
                  <a:srgbClr val="0076C0"/>
                </a:solidFill>
              </a:rPr>
              <a:t>Multiplexer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395477" y="699516"/>
            <a:ext cx="1057910" cy="406400"/>
          </a:xfrm>
          <a:custGeom>
            <a:avLst/>
            <a:gdLst/>
            <a:ahLst/>
            <a:cxnLst/>
            <a:rect l="l" t="t" r="r" b="b"/>
            <a:pathLst>
              <a:path w="1057910" h="406400">
                <a:moveTo>
                  <a:pt x="1017028" y="0"/>
                </a:moveTo>
                <a:lnTo>
                  <a:pt x="40627" y="0"/>
                </a:lnTo>
                <a:lnTo>
                  <a:pt x="24812" y="3192"/>
                </a:lnTo>
                <a:lnTo>
                  <a:pt x="11898" y="11896"/>
                </a:lnTo>
                <a:lnTo>
                  <a:pt x="3192" y="24806"/>
                </a:lnTo>
                <a:lnTo>
                  <a:pt x="0" y="40614"/>
                </a:lnTo>
                <a:lnTo>
                  <a:pt x="0" y="365531"/>
                </a:lnTo>
                <a:lnTo>
                  <a:pt x="3192" y="381339"/>
                </a:lnTo>
                <a:lnTo>
                  <a:pt x="11898" y="394249"/>
                </a:lnTo>
                <a:lnTo>
                  <a:pt x="24812" y="402953"/>
                </a:lnTo>
                <a:lnTo>
                  <a:pt x="40627" y="406145"/>
                </a:lnTo>
                <a:lnTo>
                  <a:pt x="1017028" y="406145"/>
                </a:lnTo>
                <a:lnTo>
                  <a:pt x="1032843" y="402953"/>
                </a:lnTo>
                <a:lnTo>
                  <a:pt x="1045757" y="394249"/>
                </a:lnTo>
                <a:lnTo>
                  <a:pt x="1054463" y="381339"/>
                </a:lnTo>
                <a:lnTo>
                  <a:pt x="1057656" y="365531"/>
                </a:lnTo>
                <a:lnTo>
                  <a:pt x="1057656" y="40614"/>
                </a:lnTo>
                <a:lnTo>
                  <a:pt x="1054463" y="24806"/>
                </a:lnTo>
                <a:lnTo>
                  <a:pt x="1045757" y="11896"/>
                </a:lnTo>
                <a:lnTo>
                  <a:pt x="1032843" y="3192"/>
                </a:lnTo>
                <a:lnTo>
                  <a:pt x="1017028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8548" y="793979"/>
            <a:ext cx="3124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5477" y="1131571"/>
            <a:ext cx="1057910" cy="584200"/>
            <a:chOff x="395477" y="1131571"/>
            <a:chExt cx="1057910" cy="584200"/>
          </a:xfrm>
        </p:grpSpPr>
        <p:sp>
          <p:nvSpPr>
            <p:cNvPr id="6" name="object 6"/>
            <p:cNvSpPr/>
            <p:nvPr/>
          </p:nvSpPr>
          <p:spPr>
            <a:xfrm>
              <a:off x="832864" y="1131571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477" y="13091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5"/>
                  </a:lnTo>
                  <a:lnTo>
                    <a:pt x="1017028" y="406145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16148" y="1327993"/>
            <a:ext cx="615950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74930" marR="5080" indent="-62865">
              <a:lnSpc>
                <a:spcPts val="1190"/>
              </a:lnSpc>
              <a:spcBef>
                <a:spcPts val="24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etection  window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5477" y="1740407"/>
            <a:ext cx="1057910" cy="584835"/>
            <a:chOff x="395477" y="1740407"/>
            <a:chExt cx="1057910" cy="584835"/>
          </a:xfrm>
        </p:grpSpPr>
        <p:sp>
          <p:nvSpPr>
            <p:cNvPr id="10" name="object 10"/>
            <p:cNvSpPr/>
            <p:nvPr/>
          </p:nvSpPr>
          <p:spPr>
            <a:xfrm>
              <a:off x="832864" y="1740407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5477" y="19187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26994" y="2012881"/>
            <a:ext cx="7950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Coincidence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95477" y="2350009"/>
            <a:ext cx="1057910" cy="584835"/>
            <a:chOff x="395477" y="2350009"/>
            <a:chExt cx="1057910" cy="584835"/>
          </a:xfrm>
        </p:grpSpPr>
        <p:sp>
          <p:nvSpPr>
            <p:cNvPr id="14" name="object 14"/>
            <p:cNvSpPr/>
            <p:nvPr/>
          </p:nvSpPr>
          <p:spPr>
            <a:xfrm>
              <a:off x="832864" y="23500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5477" y="2527554"/>
              <a:ext cx="1057910" cy="407034"/>
            </a:xfrm>
            <a:custGeom>
              <a:avLst/>
              <a:gdLst/>
              <a:ahLst/>
              <a:cxnLst/>
              <a:rect l="l" t="t" r="r" b="b"/>
              <a:pathLst>
                <a:path w="1057910" h="407035">
                  <a:moveTo>
                    <a:pt x="1017028" y="0"/>
                  </a:moveTo>
                  <a:lnTo>
                    <a:pt x="40627" y="0"/>
                  </a:lnTo>
                  <a:lnTo>
                    <a:pt x="24812" y="3198"/>
                  </a:lnTo>
                  <a:lnTo>
                    <a:pt x="11898" y="11920"/>
                  </a:lnTo>
                  <a:lnTo>
                    <a:pt x="3192" y="24854"/>
                  </a:lnTo>
                  <a:lnTo>
                    <a:pt x="0" y="40690"/>
                  </a:lnTo>
                  <a:lnTo>
                    <a:pt x="0" y="366217"/>
                  </a:lnTo>
                  <a:lnTo>
                    <a:pt x="3192" y="382058"/>
                  </a:lnTo>
                  <a:lnTo>
                    <a:pt x="11898" y="394992"/>
                  </a:lnTo>
                  <a:lnTo>
                    <a:pt x="24812" y="403711"/>
                  </a:lnTo>
                  <a:lnTo>
                    <a:pt x="40627" y="406908"/>
                  </a:lnTo>
                  <a:lnTo>
                    <a:pt x="1017028" y="406908"/>
                  </a:lnTo>
                  <a:lnTo>
                    <a:pt x="1032843" y="403711"/>
                  </a:lnTo>
                  <a:lnTo>
                    <a:pt x="1045757" y="394992"/>
                  </a:lnTo>
                  <a:lnTo>
                    <a:pt x="1054463" y="382058"/>
                  </a:lnTo>
                  <a:lnTo>
                    <a:pt x="1057656" y="366217"/>
                  </a:lnTo>
                  <a:lnTo>
                    <a:pt x="1057656" y="40690"/>
                  </a:lnTo>
                  <a:lnTo>
                    <a:pt x="1054463" y="24854"/>
                  </a:lnTo>
                  <a:lnTo>
                    <a:pt x="1045757" y="11920"/>
                  </a:lnTo>
                  <a:lnTo>
                    <a:pt x="1032843" y="3198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27668" y="2546894"/>
            <a:ext cx="593090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108585">
              <a:lnSpc>
                <a:spcPts val="1190"/>
              </a:lnSpc>
              <a:spcBef>
                <a:spcPts val="24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  detection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95477" y="2959609"/>
            <a:ext cx="1057910" cy="584200"/>
            <a:chOff x="395477" y="2959609"/>
            <a:chExt cx="1057910" cy="584200"/>
          </a:xfrm>
        </p:grpSpPr>
        <p:sp>
          <p:nvSpPr>
            <p:cNvPr id="18" name="object 18"/>
            <p:cNvSpPr/>
            <p:nvPr/>
          </p:nvSpPr>
          <p:spPr>
            <a:xfrm>
              <a:off x="832864" y="29596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5477" y="31371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64510" y="3231784"/>
            <a:ext cx="918844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95477" y="3569209"/>
            <a:ext cx="1057910" cy="584200"/>
            <a:chOff x="395477" y="3569209"/>
            <a:chExt cx="1057910" cy="584200"/>
          </a:xfrm>
        </p:grpSpPr>
        <p:sp>
          <p:nvSpPr>
            <p:cNvPr id="22" name="object 22"/>
            <p:cNvSpPr/>
            <p:nvPr/>
          </p:nvSpPr>
          <p:spPr>
            <a:xfrm>
              <a:off x="832864" y="35692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5477" y="37467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0076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53080" y="3841235"/>
            <a:ext cx="94297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collection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95477" y="4178808"/>
            <a:ext cx="1057910" cy="584200"/>
            <a:chOff x="395477" y="4178808"/>
            <a:chExt cx="1057910" cy="584200"/>
          </a:xfrm>
        </p:grpSpPr>
        <p:sp>
          <p:nvSpPr>
            <p:cNvPr id="26" name="object 26"/>
            <p:cNvSpPr/>
            <p:nvPr/>
          </p:nvSpPr>
          <p:spPr>
            <a:xfrm>
              <a:off x="832864" y="4178808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5477" y="43563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37840" y="4375249"/>
            <a:ext cx="972185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40970" marR="5080" indent="-128905">
              <a:lnSpc>
                <a:spcPts val="1190"/>
              </a:lnSpc>
              <a:spcBef>
                <a:spcPts val="24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Latency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control  Timestamp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189732" y="682751"/>
            <a:ext cx="5247640" cy="4049395"/>
          </a:xfrm>
          <a:custGeom>
            <a:avLst/>
            <a:gdLst/>
            <a:ahLst/>
            <a:cxnLst/>
            <a:rect l="l" t="t" r="r" b="b"/>
            <a:pathLst>
              <a:path w="5247640" h="4049395">
                <a:moveTo>
                  <a:pt x="5247132" y="0"/>
                </a:moveTo>
                <a:lnTo>
                  <a:pt x="0" y="0"/>
                </a:lnTo>
                <a:lnTo>
                  <a:pt x="0" y="4049267"/>
                </a:lnTo>
                <a:lnTo>
                  <a:pt x="5247132" y="4049267"/>
                </a:lnTo>
                <a:lnTo>
                  <a:pt x="5247132" y="0"/>
                </a:lnTo>
                <a:close/>
              </a:path>
            </a:pathLst>
          </a:custGeom>
          <a:solidFill>
            <a:srgbClr val="007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839195" y="711180"/>
            <a:ext cx="518159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FPGA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664325" y="1700657"/>
            <a:ext cx="1607820" cy="2291715"/>
            <a:chOff x="6664325" y="1700657"/>
            <a:chExt cx="1607820" cy="2291715"/>
          </a:xfrm>
        </p:grpSpPr>
        <p:sp>
          <p:nvSpPr>
            <p:cNvPr id="32" name="object 32"/>
            <p:cNvSpPr/>
            <p:nvPr/>
          </p:nvSpPr>
          <p:spPr>
            <a:xfrm>
              <a:off x="6669405" y="1705737"/>
              <a:ext cx="1597660" cy="2281555"/>
            </a:xfrm>
            <a:custGeom>
              <a:avLst/>
              <a:gdLst/>
              <a:ahLst/>
              <a:cxnLst/>
              <a:rect l="l" t="t" r="r" b="b"/>
              <a:pathLst>
                <a:path w="1597659" h="2281554">
                  <a:moveTo>
                    <a:pt x="1597152" y="0"/>
                  </a:moveTo>
                  <a:lnTo>
                    <a:pt x="0" y="0"/>
                  </a:lnTo>
                  <a:lnTo>
                    <a:pt x="0" y="2281428"/>
                  </a:lnTo>
                  <a:lnTo>
                    <a:pt x="1597152" y="2281428"/>
                  </a:lnTo>
                  <a:lnTo>
                    <a:pt x="1597152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669405" y="1705737"/>
              <a:ext cx="1597660" cy="2281555"/>
            </a:xfrm>
            <a:custGeom>
              <a:avLst/>
              <a:gdLst/>
              <a:ahLst/>
              <a:cxnLst/>
              <a:rect l="l" t="t" r="r" b="b"/>
              <a:pathLst>
                <a:path w="1597659" h="2281554">
                  <a:moveTo>
                    <a:pt x="0" y="0"/>
                  </a:moveTo>
                  <a:lnTo>
                    <a:pt x="1597152" y="0"/>
                  </a:lnTo>
                  <a:lnTo>
                    <a:pt x="1597152" y="2281428"/>
                  </a:lnTo>
                  <a:lnTo>
                    <a:pt x="0" y="2281428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760357" y="1733703"/>
            <a:ext cx="8070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12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cases: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760357" y="2465223"/>
            <a:ext cx="1274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Normal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operation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116211" y="2648103"/>
            <a:ext cx="970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Pulse 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char.</a:t>
            </a:r>
            <a:r>
              <a:rPr sz="12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Pulse 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char.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669023" y="1078230"/>
            <a:ext cx="1710689" cy="4559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Times New Roman"/>
              <a:cs typeface="Times New Roman"/>
            </a:endParaRPr>
          </a:p>
          <a:p>
            <a:pPr marL="87630">
              <a:lnSpc>
                <a:spcPct val="100000"/>
              </a:lnSpc>
              <a:spcBef>
                <a:spcPts val="5"/>
              </a:spcBef>
            </a:pPr>
            <a:r>
              <a:rPr sz="1100" b="1" spc="-5" dirty="0">
                <a:solidFill>
                  <a:srgbClr val="0076C0"/>
                </a:solidFill>
                <a:latin typeface="Arial"/>
                <a:cs typeface="Arial"/>
              </a:rPr>
              <a:t>Pulse characteristics</a:t>
            </a:r>
            <a:r>
              <a:rPr sz="1100" b="1" spc="-35" dirty="0">
                <a:solidFill>
                  <a:srgbClr val="0076C0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0076C0"/>
                </a:solidFill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063494" y="811530"/>
            <a:ext cx="3435350" cy="3792854"/>
            <a:chOff x="3063494" y="811530"/>
            <a:chExt cx="3435350" cy="3792854"/>
          </a:xfrm>
        </p:grpSpPr>
        <p:sp>
          <p:nvSpPr>
            <p:cNvPr id="39" name="object 39"/>
            <p:cNvSpPr/>
            <p:nvPr/>
          </p:nvSpPr>
          <p:spPr>
            <a:xfrm>
              <a:off x="5071872" y="811530"/>
              <a:ext cx="1426845" cy="3792854"/>
            </a:xfrm>
            <a:custGeom>
              <a:avLst/>
              <a:gdLst/>
              <a:ahLst/>
              <a:cxnLst/>
              <a:rect l="l" t="t" r="r" b="b"/>
              <a:pathLst>
                <a:path w="1426845" h="3792854">
                  <a:moveTo>
                    <a:pt x="1426464" y="0"/>
                  </a:moveTo>
                  <a:lnTo>
                    <a:pt x="0" y="0"/>
                  </a:lnTo>
                  <a:lnTo>
                    <a:pt x="0" y="3792474"/>
                  </a:lnTo>
                  <a:lnTo>
                    <a:pt x="1426464" y="3792474"/>
                  </a:lnTo>
                  <a:lnTo>
                    <a:pt x="14264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076194" y="1221105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092" y="0"/>
                  </a:lnTo>
                </a:path>
              </a:pathLst>
            </a:custGeom>
            <a:ln w="25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2505836" y="1221105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962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590800" y="1078230"/>
            <a:ext cx="485775" cy="285115"/>
          </a:xfrm>
          <a:prstGeom prst="rect">
            <a:avLst/>
          </a:prstGeom>
          <a:solidFill>
            <a:srgbClr val="0076C0"/>
          </a:solidFill>
        </p:spPr>
        <p:txBody>
          <a:bodyPr vert="horz" wrap="square" lIns="0" tIns="114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0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ADC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020823" y="1078230"/>
            <a:ext cx="485775" cy="285115"/>
          </a:xfrm>
          <a:custGeom>
            <a:avLst/>
            <a:gdLst/>
            <a:ahLst/>
            <a:cxnLst/>
            <a:rect l="l" t="t" r="r" b="b"/>
            <a:pathLst>
              <a:path w="485775" h="285115">
                <a:moveTo>
                  <a:pt x="485394" y="0"/>
                </a:moveTo>
                <a:lnTo>
                  <a:pt x="0" y="0"/>
                </a:lnTo>
                <a:lnTo>
                  <a:pt x="0" y="284988"/>
                </a:lnTo>
                <a:lnTo>
                  <a:pt x="485394" y="284988"/>
                </a:lnTo>
                <a:lnTo>
                  <a:pt x="485394" y="0"/>
                </a:lnTo>
                <a:close/>
              </a:path>
            </a:pathLst>
          </a:custGeom>
          <a:solidFill>
            <a:srgbClr val="007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993010" y="1073589"/>
            <a:ext cx="51371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95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AFE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304794" y="1990344"/>
            <a:ext cx="1596390" cy="2851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7465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295"/>
              </a:spcBef>
            </a:pPr>
            <a:r>
              <a:rPr sz="1200" b="1" spc="-5" dirty="0">
                <a:solidFill>
                  <a:srgbClr val="0076C0"/>
                </a:solidFill>
                <a:latin typeface="Arial"/>
                <a:cs typeface="Arial"/>
              </a:rPr>
              <a:t>Standard pulse</a:t>
            </a:r>
            <a:r>
              <a:rPr sz="1200" b="1" spc="-20" dirty="0">
                <a:solidFill>
                  <a:srgbClr val="0076C0"/>
                </a:solidFill>
                <a:latin typeface="Arial"/>
                <a:cs typeface="Arial"/>
              </a:rPr>
              <a:t> char.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304794" y="1533905"/>
            <a:ext cx="1596390" cy="2857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115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245"/>
              </a:spcBef>
            </a:pPr>
            <a:r>
              <a:rPr sz="1400" b="1" spc="-5" dirty="0">
                <a:solidFill>
                  <a:srgbClr val="0076C0"/>
                </a:solidFill>
                <a:latin typeface="Arial"/>
                <a:cs typeface="Arial"/>
              </a:rPr>
              <a:t>Pulse</a:t>
            </a:r>
            <a:r>
              <a:rPr sz="1400" b="1" spc="-30" dirty="0">
                <a:solidFill>
                  <a:srgbClr val="0076C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76C0"/>
                </a:solidFill>
                <a:latin typeface="Arial"/>
                <a:cs typeface="Arial"/>
              </a:rPr>
              <a:t>detection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304794" y="2446782"/>
            <a:ext cx="1596390" cy="2851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290"/>
              </a:spcBef>
            </a:pPr>
            <a:r>
              <a:rPr sz="1200" b="1" spc="-5" dirty="0">
                <a:solidFill>
                  <a:srgbClr val="0076C0"/>
                </a:solidFill>
                <a:latin typeface="Arial"/>
                <a:cs typeface="Arial"/>
              </a:rPr>
              <a:t>Custom pulse</a:t>
            </a:r>
            <a:r>
              <a:rPr sz="1200" b="1" spc="-20" dirty="0">
                <a:solidFill>
                  <a:srgbClr val="0076C0"/>
                </a:solidFill>
                <a:latin typeface="Arial"/>
                <a:cs typeface="Arial"/>
              </a:rPr>
              <a:t> char.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3063494" y="1163951"/>
            <a:ext cx="1997075" cy="3321050"/>
            <a:chOff x="3063494" y="1163951"/>
            <a:chExt cx="1997075" cy="3321050"/>
          </a:xfrm>
        </p:grpSpPr>
        <p:sp>
          <p:nvSpPr>
            <p:cNvPr id="49" name="object 49"/>
            <p:cNvSpPr/>
            <p:nvPr/>
          </p:nvSpPr>
          <p:spPr>
            <a:xfrm>
              <a:off x="4102988" y="1820036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0"/>
                  </a:moveTo>
                  <a:lnTo>
                    <a:pt x="0" y="146202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058544" y="1890039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102988" y="2275712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0"/>
                  </a:moveTo>
                  <a:lnTo>
                    <a:pt x="0" y="146202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058544" y="2345715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901564" y="1221104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5">
                  <a:moveTo>
                    <a:pt x="0" y="0"/>
                  </a:moveTo>
                  <a:lnTo>
                    <a:pt x="146202" y="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971567" y="1176651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901564" y="2596514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5">
                  <a:moveTo>
                    <a:pt x="0" y="0"/>
                  </a:moveTo>
                  <a:lnTo>
                    <a:pt x="146202" y="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971567" y="2552061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076194" y="4471796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092" y="0"/>
                  </a:lnTo>
                </a:path>
              </a:pathLst>
            </a:custGeom>
            <a:ln w="25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/>
          <p:nvPr/>
        </p:nvSpPr>
        <p:spPr>
          <a:xfrm>
            <a:off x="2505836" y="4471796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962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2590800" y="4328921"/>
            <a:ext cx="485775" cy="285115"/>
          </a:xfrm>
          <a:prstGeom prst="rect">
            <a:avLst/>
          </a:prstGeom>
          <a:solidFill>
            <a:srgbClr val="0076C0"/>
          </a:solidFill>
        </p:spPr>
        <p:txBody>
          <a:bodyPr vert="horz" wrap="square" lIns="0" tIns="114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0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ADC</a:t>
            </a:r>
            <a:endParaRPr sz="10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020823" y="4328921"/>
            <a:ext cx="485775" cy="285115"/>
          </a:xfrm>
          <a:custGeom>
            <a:avLst/>
            <a:gdLst/>
            <a:ahLst/>
            <a:cxnLst/>
            <a:rect l="l" t="t" r="r" b="b"/>
            <a:pathLst>
              <a:path w="485775" h="285114">
                <a:moveTo>
                  <a:pt x="485394" y="0"/>
                </a:moveTo>
                <a:lnTo>
                  <a:pt x="0" y="0"/>
                </a:lnTo>
                <a:lnTo>
                  <a:pt x="0" y="284987"/>
                </a:lnTo>
                <a:lnTo>
                  <a:pt x="485394" y="284987"/>
                </a:lnTo>
                <a:lnTo>
                  <a:pt x="485394" y="0"/>
                </a:lnTo>
                <a:close/>
              </a:path>
            </a:pathLst>
          </a:custGeom>
          <a:solidFill>
            <a:srgbClr val="007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1993010" y="4324400"/>
            <a:ext cx="51371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95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AFE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304794" y="3416808"/>
            <a:ext cx="1596390" cy="2851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290"/>
              </a:spcBef>
            </a:pPr>
            <a:r>
              <a:rPr sz="1200" b="1" spc="-5" dirty="0">
                <a:solidFill>
                  <a:srgbClr val="0076C0"/>
                </a:solidFill>
                <a:latin typeface="Arial"/>
                <a:cs typeface="Arial"/>
              </a:rPr>
              <a:t>Standard pulse</a:t>
            </a:r>
            <a:r>
              <a:rPr sz="1200" b="1" spc="-20" dirty="0">
                <a:solidFill>
                  <a:srgbClr val="0076C0"/>
                </a:solidFill>
                <a:latin typeface="Arial"/>
                <a:cs typeface="Arial"/>
              </a:rPr>
              <a:t> char.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304794" y="2960370"/>
            <a:ext cx="1596390" cy="2851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7465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295"/>
              </a:spcBef>
            </a:pPr>
            <a:r>
              <a:rPr sz="1200" b="1" spc="-5" dirty="0">
                <a:solidFill>
                  <a:srgbClr val="0076C0"/>
                </a:solidFill>
                <a:latin typeface="Arial"/>
                <a:cs typeface="Arial"/>
              </a:rPr>
              <a:t>Custom pulse</a:t>
            </a:r>
            <a:r>
              <a:rPr sz="1200" b="1" spc="-20" dirty="0">
                <a:solidFill>
                  <a:srgbClr val="0076C0"/>
                </a:solidFill>
                <a:latin typeface="Arial"/>
                <a:cs typeface="Arial"/>
              </a:rPr>
              <a:t> char.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304794" y="3873246"/>
            <a:ext cx="1596390" cy="2851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0480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240"/>
              </a:spcBef>
            </a:pPr>
            <a:r>
              <a:rPr sz="1400" b="1" spc="-5" dirty="0">
                <a:solidFill>
                  <a:srgbClr val="0076C0"/>
                </a:solidFill>
                <a:latin typeface="Arial"/>
                <a:cs typeface="Arial"/>
              </a:rPr>
              <a:t>Pulse</a:t>
            </a:r>
            <a:r>
              <a:rPr sz="1400" b="1" spc="-30" dirty="0">
                <a:solidFill>
                  <a:srgbClr val="0076C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76C0"/>
                </a:solidFill>
                <a:latin typeface="Arial"/>
                <a:cs typeface="Arial"/>
              </a:rPr>
              <a:t>detection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4045844" y="1306445"/>
            <a:ext cx="2612390" cy="3222625"/>
            <a:chOff x="4045844" y="1306445"/>
            <a:chExt cx="2612390" cy="3222625"/>
          </a:xfrm>
        </p:grpSpPr>
        <p:sp>
          <p:nvSpPr>
            <p:cNvPr id="66" name="object 66"/>
            <p:cNvSpPr/>
            <p:nvPr/>
          </p:nvSpPr>
          <p:spPr>
            <a:xfrm>
              <a:off x="4102989" y="3270633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0"/>
                  </a:moveTo>
                  <a:lnTo>
                    <a:pt x="0" y="146202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058544" y="3270636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0" y="76200"/>
                  </a:moveTo>
                  <a:lnTo>
                    <a:pt x="44450" y="0"/>
                  </a:lnTo>
                  <a:lnTo>
                    <a:pt x="88900" y="7620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102989" y="3727071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0"/>
                  </a:moveTo>
                  <a:lnTo>
                    <a:pt x="0" y="146202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058544" y="3727073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0" y="76200"/>
                  </a:moveTo>
                  <a:lnTo>
                    <a:pt x="44450" y="0"/>
                  </a:lnTo>
                  <a:lnTo>
                    <a:pt x="88900" y="7620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901565" y="3103244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5">
                  <a:moveTo>
                    <a:pt x="0" y="0"/>
                  </a:moveTo>
                  <a:lnTo>
                    <a:pt x="146202" y="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971567" y="3058791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901565" y="4471796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5">
                  <a:moveTo>
                    <a:pt x="0" y="0"/>
                  </a:moveTo>
                  <a:lnTo>
                    <a:pt x="146202" y="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971567" y="4427341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498717" y="1363598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4">
                  <a:moveTo>
                    <a:pt x="0" y="0"/>
                  </a:moveTo>
                  <a:lnTo>
                    <a:pt x="146202" y="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568719" y="1319145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497955" y="4329302"/>
              <a:ext cx="146685" cy="0"/>
            </a:xfrm>
            <a:custGeom>
              <a:avLst/>
              <a:gdLst/>
              <a:ahLst/>
              <a:cxnLst/>
              <a:rect l="l" t="t" r="r" b="b"/>
              <a:pathLst>
                <a:path w="146684">
                  <a:moveTo>
                    <a:pt x="0" y="0"/>
                  </a:moveTo>
                  <a:lnTo>
                    <a:pt x="146202" y="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567957" y="4284847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6669023" y="4157471"/>
            <a:ext cx="1710689" cy="4565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Times New Roman"/>
              <a:cs typeface="Times New Roman"/>
            </a:endParaRPr>
          </a:p>
          <a:p>
            <a:pPr marL="87630">
              <a:lnSpc>
                <a:spcPct val="100000"/>
              </a:lnSpc>
            </a:pPr>
            <a:r>
              <a:rPr sz="1100" b="1" spc="-5" dirty="0">
                <a:solidFill>
                  <a:srgbClr val="0076C0"/>
                </a:solidFill>
                <a:latin typeface="Arial"/>
                <a:cs typeface="Arial"/>
              </a:rPr>
              <a:t>Pulse characteristics</a:t>
            </a:r>
            <a:r>
              <a:rPr sz="1100" b="1" spc="-35" dirty="0">
                <a:solidFill>
                  <a:srgbClr val="0076C0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0076C0"/>
                </a:solidFill>
                <a:latin typeface="Arial"/>
                <a:cs typeface="Arial"/>
              </a:rPr>
              <a:t>B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5055679" y="3077527"/>
            <a:ext cx="1433830" cy="1189990"/>
            <a:chOff x="5055679" y="3077527"/>
            <a:chExt cx="1433830" cy="1189990"/>
          </a:xfrm>
        </p:grpSpPr>
        <p:sp>
          <p:nvSpPr>
            <p:cNvPr id="80" name="object 80"/>
            <p:cNvSpPr/>
            <p:nvPr/>
          </p:nvSpPr>
          <p:spPr>
            <a:xfrm>
              <a:off x="5071871" y="3093719"/>
              <a:ext cx="1401445" cy="1157605"/>
            </a:xfrm>
            <a:custGeom>
              <a:avLst/>
              <a:gdLst/>
              <a:ahLst/>
              <a:cxnLst/>
              <a:rect l="l" t="t" r="r" b="b"/>
              <a:pathLst>
                <a:path w="1401445" h="1157604">
                  <a:moveTo>
                    <a:pt x="0" y="0"/>
                  </a:moveTo>
                  <a:lnTo>
                    <a:pt x="1401165" y="1157541"/>
                  </a:lnTo>
                </a:path>
              </a:pathLst>
            </a:custGeom>
            <a:ln w="320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363351" y="4146933"/>
              <a:ext cx="109855" cy="104775"/>
            </a:xfrm>
            <a:custGeom>
              <a:avLst/>
              <a:gdLst/>
              <a:ahLst/>
              <a:cxnLst/>
              <a:rect l="l" t="t" r="r" b="b"/>
              <a:pathLst>
                <a:path w="109854" h="104775">
                  <a:moveTo>
                    <a:pt x="71348" y="0"/>
                  </a:moveTo>
                  <a:lnTo>
                    <a:pt x="109689" y="104330"/>
                  </a:lnTo>
                  <a:lnTo>
                    <a:pt x="0" y="86347"/>
                  </a:lnTo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3304794" y="1078230"/>
            <a:ext cx="1596390" cy="2851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0480" rIns="0" bIns="0" rtlCol="0">
            <a:spAutoFit/>
          </a:bodyPr>
          <a:lstStyle/>
          <a:p>
            <a:pPr marL="224790">
              <a:lnSpc>
                <a:spcPct val="100000"/>
              </a:lnSpc>
              <a:spcBef>
                <a:spcPts val="240"/>
              </a:spcBef>
            </a:pPr>
            <a:r>
              <a:rPr sz="1400" b="1" spc="-5" dirty="0">
                <a:solidFill>
                  <a:srgbClr val="0076C0"/>
                </a:solidFill>
                <a:latin typeface="Arial"/>
                <a:cs typeface="Arial"/>
              </a:rPr>
              <a:t>Record</a:t>
            </a:r>
            <a:r>
              <a:rPr sz="1400" b="1" spc="-25" dirty="0">
                <a:solidFill>
                  <a:srgbClr val="0076C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76C0"/>
                </a:solidFill>
                <a:latin typeface="Arial"/>
                <a:cs typeface="Arial"/>
              </a:rPr>
              <a:t>frame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4045844" y="1350899"/>
            <a:ext cx="114300" cy="172085"/>
            <a:chOff x="4045844" y="1350899"/>
            <a:chExt cx="114300" cy="172085"/>
          </a:xfrm>
        </p:grpSpPr>
        <p:sp>
          <p:nvSpPr>
            <p:cNvPr id="84" name="object 84"/>
            <p:cNvSpPr/>
            <p:nvPr/>
          </p:nvSpPr>
          <p:spPr>
            <a:xfrm>
              <a:off x="4102989" y="1363599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4">
                  <a:moveTo>
                    <a:pt x="0" y="0"/>
                  </a:moveTo>
                  <a:lnTo>
                    <a:pt x="0" y="146202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058544" y="1433601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3304794" y="4328921"/>
            <a:ext cx="1596390" cy="2851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0480" rIns="0" bIns="0" rtlCol="0">
            <a:spAutoFit/>
          </a:bodyPr>
          <a:lstStyle/>
          <a:p>
            <a:pPr marL="224790">
              <a:lnSpc>
                <a:spcPct val="100000"/>
              </a:lnSpc>
              <a:spcBef>
                <a:spcPts val="240"/>
              </a:spcBef>
            </a:pPr>
            <a:r>
              <a:rPr sz="1400" b="1" spc="-5" dirty="0">
                <a:solidFill>
                  <a:srgbClr val="0076C0"/>
                </a:solidFill>
                <a:latin typeface="Arial"/>
                <a:cs typeface="Arial"/>
              </a:rPr>
              <a:t>Record</a:t>
            </a:r>
            <a:r>
              <a:rPr sz="1400" b="1" spc="-25" dirty="0">
                <a:solidFill>
                  <a:srgbClr val="0076C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76C0"/>
                </a:solidFill>
                <a:latin typeface="Arial"/>
                <a:cs typeface="Arial"/>
              </a:rPr>
              <a:t>frame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4045844" y="1424207"/>
            <a:ext cx="2443480" cy="2917825"/>
            <a:chOff x="4045844" y="1424207"/>
            <a:chExt cx="2443480" cy="2917825"/>
          </a:xfrm>
        </p:grpSpPr>
        <p:sp>
          <p:nvSpPr>
            <p:cNvPr id="88" name="object 88"/>
            <p:cNvSpPr/>
            <p:nvPr/>
          </p:nvSpPr>
          <p:spPr>
            <a:xfrm>
              <a:off x="4102989" y="4182747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0"/>
                  </a:moveTo>
                  <a:lnTo>
                    <a:pt x="0" y="146202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058544" y="4182750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0" y="76200"/>
                  </a:moveTo>
                  <a:lnTo>
                    <a:pt x="44450" y="0"/>
                  </a:lnTo>
                  <a:lnTo>
                    <a:pt x="88900" y="76200"/>
                  </a:lnTo>
                </a:path>
              </a:pathLst>
            </a:custGeom>
            <a:ln w="251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071872" y="1440402"/>
              <a:ext cx="1401445" cy="1143000"/>
            </a:xfrm>
            <a:custGeom>
              <a:avLst/>
              <a:gdLst/>
              <a:ahLst/>
              <a:cxnLst/>
              <a:rect l="l" t="t" r="r" b="b"/>
              <a:pathLst>
                <a:path w="1401445" h="1143000">
                  <a:moveTo>
                    <a:pt x="0" y="1142961"/>
                  </a:moveTo>
                  <a:lnTo>
                    <a:pt x="1401051" y="0"/>
                  </a:lnTo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363117" y="1440399"/>
              <a:ext cx="109855" cy="104139"/>
            </a:xfrm>
            <a:custGeom>
              <a:avLst/>
              <a:gdLst/>
              <a:ahLst/>
              <a:cxnLst/>
              <a:rect l="l" t="t" r="r" b="b"/>
              <a:pathLst>
                <a:path w="109854" h="104140">
                  <a:moveTo>
                    <a:pt x="70815" y="104089"/>
                  </a:moveTo>
                  <a:lnTo>
                    <a:pt x="109804" y="0"/>
                  </a:lnTo>
                  <a:lnTo>
                    <a:pt x="0" y="17297"/>
                  </a:lnTo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693664" y="1900428"/>
              <a:ext cx="228600" cy="2293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693664" y="3585210"/>
              <a:ext cx="228600" cy="2293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5071871" y="811530"/>
            <a:ext cx="1426845" cy="3792854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sz="1400" b="1" spc="-10" dirty="0">
                <a:solidFill>
                  <a:srgbClr val="0076C0"/>
                </a:solidFill>
                <a:latin typeface="Arial"/>
                <a:cs typeface="Arial"/>
              </a:rPr>
              <a:t>MUX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Arial"/>
              <a:cs typeface="Arial"/>
            </a:endParaRPr>
          </a:p>
          <a:p>
            <a:pPr marL="44450" algn="ctr">
              <a:lnSpc>
                <a:spcPct val="100000"/>
              </a:lnSpc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44450" algn="ctr">
              <a:lnSpc>
                <a:spcPct val="100000"/>
              </a:lnSpc>
              <a:spcBef>
                <a:spcPts val="910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6777037" y="2637091"/>
            <a:ext cx="193675" cy="365125"/>
            <a:chOff x="6777037" y="2637091"/>
            <a:chExt cx="193675" cy="365125"/>
          </a:xfrm>
        </p:grpSpPr>
        <p:sp>
          <p:nvSpPr>
            <p:cNvPr id="96" name="object 96"/>
            <p:cNvSpPr/>
            <p:nvPr/>
          </p:nvSpPr>
          <p:spPr>
            <a:xfrm>
              <a:off x="6783704" y="2643759"/>
              <a:ext cx="180340" cy="180975"/>
            </a:xfrm>
            <a:custGeom>
              <a:avLst/>
              <a:gdLst/>
              <a:ahLst/>
              <a:cxnLst/>
              <a:rect l="l" t="t" r="r" b="b"/>
              <a:pathLst>
                <a:path w="180340" h="180975">
                  <a:moveTo>
                    <a:pt x="89916" y="0"/>
                  </a:moveTo>
                  <a:lnTo>
                    <a:pt x="54917" y="7095"/>
                  </a:lnTo>
                  <a:lnTo>
                    <a:pt x="26336" y="26446"/>
                  </a:lnTo>
                  <a:lnTo>
                    <a:pt x="7066" y="55147"/>
                  </a:lnTo>
                  <a:lnTo>
                    <a:pt x="0" y="90297"/>
                  </a:lnTo>
                  <a:lnTo>
                    <a:pt x="7066" y="125446"/>
                  </a:lnTo>
                  <a:lnTo>
                    <a:pt x="26336" y="154147"/>
                  </a:lnTo>
                  <a:lnTo>
                    <a:pt x="54917" y="173498"/>
                  </a:lnTo>
                  <a:lnTo>
                    <a:pt x="89916" y="180594"/>
                  </a:lnTo>
                  <a:lnTo>
                    <a:pt x="124914" y="173498"/>
                  </a:lnTo>
                  <a:lnTo>
                    <a:pt x="153495" y="154147"/>
                  </a:lnTo>
                  <a:lnTo>
                    <a:pt x="172765" y="125446"/>
                  </a:lnTo>
                  <a:lnTo>
                    <a:pt x="179832" y="90297"/>
                  </a:lnTo>
                  <a:lnTo>
                    <a:pt x="172765" y="55147"/>
                  </a:lnTo>
                  <a:lnTo>
                    <a:pt x="153495" y="26446"/>
                  </a:lnTo>
                  <a:lnTo>
                    <a:pt x="124914" y="7095"/>
                  </a:lnTo>
                  <a:lnTo>
                    <a:pt x="89916" y="0"/>
                  </a:lnTo>
                  <a:close/>
                </a:path>
              </a:pathLst>
            </a:custGeom>
            <a:solidFill>
              <a:srgbClr val="9C3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783704" y="2643759"/>
              <a:ext cx="180340" cy="180975"/>
            </a:xfrm>
            <a:custGeom>
              <a:avLst/>
              <a:gdLst/>
              <a:ahLst/>
              <a:cxnLst/>
              <a:rect l="l" t="t" r="r" b="b"/>
              <a:pathLst>
                <a:path w="180340" h="180975">
                  <a:moveTo>
                    <a:pt x="0" y="90297"/>
                  </a:moveTo>
                  <a:lnTo>
                    <a:pt x="7066" y="55147"/>
                  </a:lnTo>
                  <a:lnTo>
                    <a:pt x="26336" y="26446"/>
                  </a:lnTo>
                  <a:lnTo>
                    <a:pt x="54917" y="7095"/>
                  </a:lnTo>
                  <a:lnTo>
                    <a:pt x="89916" y="0"/>
                  </a:lnTo>
                  <a:lnTo>
                    <a:pt x="124914" y="7095"/>
                  </a:lnTo>
                  <a:lnTo>
                    <a:pt x="153495" y="26446"/>
                  </a:lnTo>
                  <a:lnTo>
                    <a:pt x="172765" y="55147"/>
                  </a:lnTo>
                  <a:lnTo>
                    <a:pt x="179832" y="90297"/>
                  </a:lnTo>
                  <a:lnTo>
                    <a:pt x="172765" y="125446"/>
                  </a:lnTo>
                  <a:lnTo>
                    <a:pt x="153495" y="154147"/>
                  </a:lnTo>
                  <a:lnTo>
                    <a:pt x="124914" y="173498"/>
                  </a:lnTo>
                  <a:lnTo>
                    <a:pt x="89916" y="180594"/>
                  </a:lnTo>
                  <a:lnTo>
                    <a:pt x="54917" y="173498"/>
                  </a:lnTo>
                  <a:lnTo>
                    <a:pt x="26336" y="154147"/>
                  </a:lnTo>
                  <a:lnTo>
                    <a:pt x="7066" y="125446"/>
                  </a:lnTo>
                  <a:lnTo>
                    <a:pt x="0" y="90297"/>
                  </a:lnTo>
                  <a:close/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783704" y="2815209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39">
                  <a:moveTo>
                    <a:pt x="89916" y="0"/>
                  </a:move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6"/>
                  </a:lnTo>
                  <a:lnTo>
                    <a:pt x="7066" y="124914"/>
                  </a:lnTo>
                  <a:lnTo>
                    <a:pt x="26336" y="153495"/>
                  </a:lnTo>
                  <a:lnTo>
                    <a:pt x="54917" y="172765"/>
                  </a:lnTo>
                  <a:lnTo>
                    <a:pt x="89916" y="179832"/>
                  </a:lnTo>
                  <a:lnTo>
                    <a:pt x="124914" y="172765"/>
                  </a:lnTo>
                  <a:lnTo>
                    <a:pt x="153495" y="153495"/>
                  </a:lnTo>
                  <a:lnTo>
                    <a:pt x="172765" y="124914"/>
                  </a:lnTo>
                  <a:lnTo>
                    <a:pt x="179832" y="89916"/>
                  </a:lnTo>
                  <a:lnTo>
                    <a:pt x="172765" y="54917"/>
                  </a:lnTo>
                  <a:lnTo>
                    <a:pt x="153495" y="26336"/>
                  </a:lnTo>
                  <a:lnTo>
                    <a:pt x="124914" y="7066"/>
                  </a:lnTo>
                  <a:lnTo>
                    <a:pt x="89916" y="0"/>
                  </a:lnTo>
                  <a:close/>
                </a:path>
              </a:pathLst>
            </a:custGeom>
            <a:solidFill>
              <a:srgbClr val="9C3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783704" y="2815209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39">
                  <a:moveTo>
                    <a:pt x="0" y="89916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6" y="0"/>
                  </a:lnTo>
                  <a:lnTo>
                    <a:pt x="124914" y="7066"/>
                  </a:lnTo>
                  <a:lnTo>
                    <a:pt x="153495" y="26336"/>
                  </a:lnTo>
                  <a:lnTo>
                    <a:pt x="172765" y="54917"/>
                  </a:lnTo>
                  <a:lnTo>
                    <a:pt x="179832" y="89916"/>
                  </a:lnTo>
                  <a:lnTo>
                    <a:pt x="172765" y="124914"/>
                  </a:lnTo>
                  <a:lnTo>
                    <a:pt x="153495" y="153495"/>
                  </a:lnTo>
                  <a:lnTo>
                    <a:pt x="124914" y="172765"/>
                  </a:lnTo>
                  <a:lnTo>
                    <a:pt x="89916" y="179832"/>
                  </a:lnTo>
                  <a:lnTo>
                    <a:pt x="54917" y="172765"/>
                  </a:lnTo>
                  <a:lnTo>
                    <a:pt x="26336" y="153495"/>
                  </a:lnTo>
                  <a:lnTo>
                    <a:pt x="7066" y="124914"/>
                  </a:lnTo>
                  <a:lnTo>
                    <a:pt x="0" y="89916"/>
                  </a:lnTo>
                  <a:close/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6837838" y="2607486"/>
            <a:ext cx="83820" cy="36766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45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751710" y="1096534"/>
            <a:ext cx="2540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u="heavy" spc="-5" dirty="0">
                <a:solidFill>
                  <a:srgbClr val="0076C0"/>
                </a:solidFill>
                <a:uFill>
                  <a:solidFill>
                    <a:srgbClr val="0076C0"/>
                  </a:solidFill>
                </a:uFill>
                <a:latin typeface="Arial"/>
                <a:cs typeface="Arial"/>
              </a:rPr>
              <a:t> A</a:t>
            </a:r>
            <a:r>
              <a:rPr sz="1400" b="1" u="heavy" spc="5" dirty="0">
                <a:solidFill>
                  <a:srgbClr val="0076C0"/>
                </a:solidFill>
                <a:uFill>
                  <a:solidFill>
                    <a:srgbClr val="0076C0"/>
                  </a:solidFill>
                </a:uFill>
                <a:latin typeface="Arial"/>
                <a:cs typeface="Arial"/>
              </a:rPr>
              <a:t> 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751710" y="4347345"/>
            <a:ext cx="25400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u="heavy" spc="-5" dirty="0">
                <a:solidFill>
                  <a:srgbClr val="0076C0"/>
                </a:solidFill>
                <a:uFill>
                  <a:solidFill>
                    <a:srgbClr val="0076C0"/>
                  </a:solidFill>
                </a:uFill>
                <a:latin typeface="Arial"/>
                <a:cs typeface="Arial"/>
              </a:rPr>
              <a:t> B</a:t>
            </a:r>
            <a:r>
              <a:rPr sz="1400" b="1" u="heavy" spc="5" dirty="0">
                <a:solidFill>
                  <a:srgbClr val="0076C0"/>
                </a:solidFill>
                <a:uFill>
                  <a:solidFill>
                    <a:srgbClr val="0076C0"/>
                  </a:solidFill>
                </a:uFill>
                <a:latin typeface="Arial"/>
                <a:cs typeface="Arial"/>
              </a:rPr>
              <a:t> 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3075432" y="1148709"/>
            <a:ext cx="5516245" cy="3394710"/>
            <a:chOff x="3075432" y="1148709"/>
            <a:chExt cx="5516245" cy="3394710"/>
          </a:xfrm>
        </p:grpSpPr>
        <p:sp>
          <p:nvSpPr>
            <p:cNvPr id="104" name="object 104"/>
            <p:cNvSpPr/>
            <p:nvPr/>
          </p:nvSpPr>
          <p:spPr>
            <a:xfrm>
              <a:off x="3075432" y="1220724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4">
                  <a:moveTo>
                    <a:pt x="0" y="0"/>
                  </a:moveTo>
                  <a:lnTo>
                    <a:pt x="195770" y="0"/>
                  </a:lnTo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175188" y="1164711"/>
              <a:ext cx="96520" cy="112395"/>
            </a:xfrm>
            <a:custGeom>
              <a:avLst/>
              <a:gdLst/>
              <a:ahLst/>
              <a:cxnLst/>
              <a:rect l="l" t="t" r="r" b="b"/>
              <a:pathLst>
                <a:path w="96520" h="112394">
                  <a:moveTo>
                    <a:pt x="0" y="0"/>
                  </a:moveTo>
                  <a:lnTo>
                    <a:pt x="96012" y="56007"/>
                  </a:lnTo>
                  <a:lnTo>
                    <a:pt x="0" y="112014"/>
                  </a:lnTo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076194" y="4471416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4">
                  <a:moveTo>
                    <a:pt x="0" y="0"/>
                  </a:moveTo>
                  <a:lnTo>
                    <a:pt x="195770" y="0"/>
                  </a:lnTo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175950" y="4415403"/>
              <a:ext cx="96520" cy="112395"/>
            </a:xfrm>
            <a:custGeom>
              <a:avLst/>
              <a:gdLst/>
              <a:ahLst/>
              <a:cxnLst/>
              <a:rect l="l" t="t" r="r" b="b"/>
              <a:pathLst>
                <a:path w="96520" h="112395">
                  <a:moveTo>
                    <a:pt x="0" y="0"/>
                  </a:moveTo>
                  <a:lnTo>
                    <a:pt x="96012" y="56007"/>
                  </a:lnTo>
                  <a:lnTo>
                    <a:pt x="0" y="112014"/>
                  </a:lnTo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379714" y="1306068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0" y="0"/>
                  </a:moveTo>
                  <a:lnTo>
                    <a:pt x="195770" y="0"/>
                  </a:lnTo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479470" y="1250055"/>
              <a:ext cx="96520" cy="112395"/>
            </a:xfrm>
            <a:custGeom>
              <a:avLst/>
              <a:gdLst/>
              <a:ahLst/>
              <a:cxnLst/>
              <a:rect l="l" t="t" r="r" b="b"/>
              <a:pathLst>
                <a:path w="96520" h="112394">
                  <a:moveTo>
                    <a:pt x="0" y="0"/>
                  </a:moveTo>
                  <a:lnTo>
                    <a:pt x="96012" y="56007"/>
                  </a:lnTo>
                  <a:lnTo>
                    <a:pt x="0" y="112014"/>
                  </a:lnTo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379714" y="4386072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0" y="0"/>
                  </a:moveTo>
                  <a:lnTo>
                    <a:pt x="195770" y="0"/>
                  </a:lnTo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479470" y="4330059"/>
              <a:ext cx="96520" cy="112395"/>
            </a:xfrm>
            <a:custGeom>
              <a:avLst/>
              <a:gdLst/>
              <a:ahLst/>
              <a:cxnLst/>
              <a:rect l="l" t="t" r="r" b="b"/>
              <a:pathLst>
                <a:path w="96520" h="112395">
                  <a:moveTo>
                    <a:pt x="0" y="0"/>
                  </a:moveTo>
                  <a:lnTo>
                    <a:pt x="96012" y="56006"/>
                  </a:lnTo>
                  <a:lnTo>
                    <a:pt x="0" y="112013"/>
                  </a:lnTo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8607932" y="1192149"/>
            <a:ext cx="356870" cy="3308350"/>
          </a:xfrm>
          <a:prstGeom prst="rect">
            <a:avLst/>
          </a:prstGeom>
          <a:ln w="12953">
            <a:solidFill>
              <a:srgbClr val="0076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Times New Roman"/>
              <a:cs typeface="Times New Roman"/>
            </a:endParaRPr>
          </a:p>
          <a:p>
            <a:pPr marL="54610">
              <a:lnSpc>
                <a:spcPct val="100000"/>
              </a:lnSpc>
            </a:pPr>
            <a:r>
              <a:rPr sz="1400" b="1" spc="-10" dirty="0">
                <a:solidFill>
                  <a:srgbClr val="0076C0"/>
                </a:solidFill>
                <a:latin typeface="Arial"/>
                <a:cs typeface="Arial"/>
              </a:rPr>
              <a:t>PC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3" name="object 1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114" name="object 1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115" name="object 1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40" y="80534"/>
            <a:ext cx="56857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76C0"/>
                </a:solidFill>
              </a:rPr>
              <a:t>Data Collection </a:t>
            </a:r>
            <a:r>
              <a:rPr sz="2400" dirty="0">
                <a:solidFill>
                  <a:srgbClr val="0076C0"/>
                </a:solidFill>
              </a:rPr>
              <a:t>- </a:t>
            </a:r>
            <a:r>
              <a:rPr sz="2400" spc="-5" dirty="0">
                <a:solidFill>
                  <a:srgbClr val="0076C0"/>
                </a:solidFill>
              </a:rPr>
              <a:t>Mode </a:t>
            </a:r>
            <a:r>
              <a:rPr sz="2400" dirty="0">
                <a:solidFill>
                  <a:srgbClr val="0076C0"/>
                </a:solidFill>
              </a:rPr>
              <a:t>3 </a:t>
            </a:r>
            <a:r>
              <a:rPr sz="2400" spc="-5" dirty="0">
                <a:solidFill>
                  <a:srgbClr val="0076C0"/>
                </a:solidFill>
              </a:rPr>
              <a:t>and </a:t>
            </a:r>
            <a:r>
              <a:rPr sz="2400" dirty="0">
                <a:solidFill>
                  <a:srgbClr val="0076C0"/>
                </a:solidFill>
              </a:rPr>
              <a:t>4 </a:t>
            </a:r>
            <a:r>
              <a:rPr sz="2400" spc="-5" dirty="0">
                <a:solidFill>
                  <a:srgbClr val="0076C0"/>
                </a:solidFill>
              </a:rPr>
              <a:t>(raw</a:t>
            </a:r>
            <a:r>
              <a:rPr sz="2400" spc="-10" dirty="0">
                <a:solidFill>
                  <a:srgbClr val="0076C0"/>
                </a:solidFill>
              </a:rPr>
              <a:t> </a:t>
            </a:r>
            <a:r>
              <a:rPr sz="2400" spc="-5" dirty="0">
                <a:solidFill>
                  <a:srgbClr val="0076C0"/>
                </a:solidFill>
              </a:rPr>
              <a:t>data)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395477" y="699516"/>
            <a:ext cx="1057910" cy="406400"/>
          </a:xfrm>
          <a:custGeom>
            <a:avLst/>
            <a:gdLst/>
            <a:ahLst/>
            <a:cxnLst/>
            <a:rect l="l" t="t" r="r" b="b"/>
            <a:pathLst>
              <a:path w="1057910" h="406400">
                <a:moveTo>
                  <a:pt x="1017028" y="0"/>
                </a:moveTo>
                <a:lnTo>
                  <a:pt x="40627" y="0"/>
                </a:lnTo>
                <a:lnTo>
                  <a:pt x="24812" y="3192"/>
                </a:lnTo>
                <a:lnTo>
                  <a:pt x="11898" y="11896"/>
                </a:lnTo>
                <a:lnTo>
                  <a:pt x="3192" y="24806"/>
                </a:lnTo>
                <a:lnTo>
                  <a:pt x="0" y="40614"/>
                </a:lnTo>
                <a:lnTo>
                  <a:pt x="0" y="365531"/>
                </a:lnTo>
                <a:lnTo>
                  <a:pt x="3192" y="381339"/>
                </a:lnTo>
                <a:lnTo>
                  <a:pt x="11898" y="394249"/>
                </a:lnTo>
                <a:lnTo>
                  <a:pt x="24812" y="402953"/>
                </a:lnTo>
                <a:lnTo>
                  <a:pt x="40627" y="406145"/>
                </a:lnTo>
                <a:lnTo>
                  <a:pt x="1017028" y="406145"/>
                </a:lnTo>
                <a:lnTo>
                  <a:pt x="1032843" y="402953"/>
                </a:lnTo>
                <a:lnTo>
                  <a:pt x="1045757" y="394249"/>
                </a:lnTo>
                <a:lnTo>
                  <a:pt x="1054463" y="381339"/>
                </a:lnTo>
                <a:lnTo>
                  <a:pt x="1057656" y="365531"/>
                </a:lnTo>
                <a:lnTo>
                  <a:pt x="1057656" y="40614"/>
                </a:lnTo>
                <a:lnTo>
                  <a:pt x="1054463" y="24806"/>
                </a:lnTo>
                <a:lnTo>
                  <a:pt x="1045757" y="11896"/>
                </a:lnTo>
                <a:lnTo>
                  <a:pt x="1032843" y="3192"/>
                </a:lnTo>
                <a:lnTo>
                  <a:pt x="1017028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8548" y="793979"/>
            <a:ext cx="3124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5477" y="1131571"/>
            <a:ext cx="1057910" cy="584200"/>
            <a:chOff x="395477" y="1131571"/>
            <a:chExt cx="1057910" cy="584200"/>
          </a:xfrm>
        </p:grpSpPr>
        <p:sp>
          <p:nvSpPr>
            <p:cNvPr id="6" name="object 6"/>
            <p:cNvSpPr/>
            <p:nvPr/>
          </p:nvSpPr>
          <p:spPr>
            <a:xfrm>
              <a:off x="832864" y="1131571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477" y="13091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5"/>
                  </a:lnTo>
                  <a:lnTo>
                    <a:pt x="1017028" y="406145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16148" y="1327993"/>
            <a:ext cx="615950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74930" marR="5080" indent="-62865">
              <a:lnSpc>
                <a:spcPts val="1190"/>
              </a:lnSpc>
              <a:spcBef>
                <a:spcPts val="24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etection  window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5477" y="1740407"/>
            <a:ext cx="1057910" cy="584835"/>
            <a:chOff x="395477" y="1740407"/>
            <a:chExt cx="1057910" cy="584835"/>
          </a:xfrm>
        </p:grpSpPr>
        <p:sp>
          <p:nvSpPr>
            <p:cNvPr id="10" name="object 10"/>
            <p:cNvSpPr/>
            <p:nvPr/>
          </p:nvSpPr>
          <p:spPr>
            <a:xfrm>
              <a:off x="832864" y="1740407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5477" y="19187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26994" y="2012881"/>
            <a:ext cx="7950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Coincidence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95477" y="2350009"/>
            <a:ext cx="1057910" cy="584835"/>
            <a:chOff x="395477" y="2350009"/>
            <a:chExt cx="1057910" cy="584835"/>
          </a:xfrm>
        </p:grpSpPr>
        <p:sp>
          <p:nvSpPr>
            <p:cNvPr id="14" name="object 14"/>
            <p:cNvSpPr/>
            <p:nvPr/>
          </p:nvSpPr>
          <p:spPr>
            <a:xfrm>
              <a:off x="832864" y="23500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5477" y="2527554"/>
              <a:ext cx="1057910" cy="407034"/>
            </a:xfrm>
            <a:custGeom>
              <a:avLst/>
              <a:gdLst/>
              <a:ahLst/>
              <a:cxnLst/>
              <a:rect l="l" t="t" r="r" b="b"/>
              <a:pathLst>
                <a:path w="1057910" h="407035">
                  <a:moveTo>
                    <a:pt x="1017028" y="0"/>
                  </a:moveTo>
                  <a:lnTo>
                    <a:pt x="40627" y="0"/>
                  </a:lnTo>
                  <a:lnTo>
                    <a:pt x="24812" y="3198"/>
                  </a:lnTo>
                  <a:lnTo>
                    <a:pt x="11898" y="11920"/>
                  </a:lnTo>
                  <a:lnTo>
                    <a:pt x="3192" y="24854"/>
                  </a:lnTo>
                  <a:lnTo>
                    <a:pt x="0" y="40690"/>
                  </a:lnTo>
                  <a:lnTo>
                    <a:pt x="0" y="366217"/>
                  </a:lnTo>
                  <a:lnTo>
                    <a:pt x="3192" y="382058"/>
                  </a:lnTo>
                  <a:lnTo>
                    <a:pt x="11898" y="394992"/>
                  </a:lnTo>
                  <a:lnTo>
                    <a:pt x="24812" y="403711"/>
                  </a:lnTo>
                  <a:lnTo>
                    <a:pt x="40627" y="406908"/>
                  </a:lnTo>
                  <a:lnTo>
                    <a:pt x="1017028" y="406908"/>
                  </a:lnTo>
                  <a:lnTo>
                    <a:pt x="1032843" y="403711"/>
                  </a:lnTo>
                  <a:lnTo>
                    <a:pt x="1045757" y="394992"/>
                  </a:lnTo>
                  <a:lnTo>
                    <a:pt x="1054463" y="382058"/>
                  </a:lnTo>
                  <a:lnTo>
                    <a:pt x="1057656" y="366217"/>
                  </a:lnTo>
                  <a:lnTo>
                    <a:pt x="1057656" y="40690"/>
                  </a:lnTo>
                  <a:lnTo>
                    <a:pt x="1054463" y="24854"/>
                  </a:lnTo>
                  <a:lnTo>
                    <a:pt x="1045757" y="11920"/>
                  </a:lnTo>
                  <a:lnTo>
                    <a:pt x="1032843" y="3198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27668" y="2546894"/>
            <a:ext cx="593090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108585">
              <a:lnSpc>
                <a:spcPts val="1190"/>
              </a:lnSpc>
              <a:spcBef>
                <a:spcPts val="24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  detection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95477" y="2959609"/>
            <a:ext cx="1057910" cy="584200"/>
            <a:chOff x="395477" y="2959609"/>
            <a:chExt cx="1057910" cy="584200"/>
          </a:xfrm>
        </p:grpSpPr>
        <p:sp>
          <p:nvSpPr>
            <p:cNvPr id="18" name="object 18"/>
            <p:cNvSpPr/>
            <p:nvPr/>
          </p:nvSpPr>
          <p:spPr>
            <a:xfrm>
              <a:off x="832864" y="29596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5477" y="31371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64510" y="3231784"/>
            <a:ext cx="918844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95477" y="3569209"/>
            <a:ext cx="1057910" cy="584200"/>
            <a:chOff x="395477" y="3569209"/>
            <a:chExt cx="1057910" cy="584200"/>
          </a:xfrm>
        </p:grpSpPr>
        <p:sp>
          <p:nvSpPr>
            <p:cNvPr id="22" name="object 22"/>
            <p:cNvSpPr/>
            <p:nvPr/>
          </p:nvSpPr>
          <p:spPr>
            <a:xfrm>
              <a:off x="832864" y="35692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5477" y="37467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0076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53080" y="3841235"/>
            <a:ext cx="94297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collection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95477" y="4178808"/>
            <a:ext cx="1057910" cy="584200"/>
            <a:chOff x="395477" y="4178808"/>
            <a:chExt cx="1057910" cy="584200"/>
          </a:xfrm>
        </p:grpSpPr>
        <p:sp>
          <p:nvSpPr>
            <p:cNvPr id="26" name="object 26"/>
            <p:cNvSpPr/>
            <p:nvPr/>
          </p:nvSpPr>
          <p:spPr>
            <a:xfrm>
              <a:off x="832864" y="4178808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5477" y="43563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37840" y="4375249"/>
            <a:ext cx="972185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40970" marR="5080" indent="-128905">
              <a:lnSpc>
                <a:spcPts val="1190"/>
              </a:lnSpc>
              <a:spcBef>
                <a:spcPts val="24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Latency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control  Timestamp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713482" y="1201674"/>
            <a:ext cx="5911595" cy="2918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463156" y="1223678"/>
            <a:ext cx="4114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ata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956816" y="1201674"/>
            <a:ext cx="723899" cy="2918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004738" y="1223678"/>
            <a:ext cx="62865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835657" y="2067177"/>
            <a:ext cx="6958965" cy="1537970"/>
            <a:chOff x="1835657" y="2067177"/>
            <a:chExt cx="6958965" cy="1537970"/>
          </a:xfrm>
        </p:grpSpPr>
        <p:sp>
          <p:nvSpPr>
            <p:cNvPr id="34" name="object 34"/>
            <p:cNvSpPr/>
            <p:nvPr/>
          </p:nvSpPr>
          <p:spPr>
            <a:xfrm>
              <a:off x="1854707" y="2086227"/>
              <a:ext cx="6920865" cy="1084580"/>
            </a:xfrm>
            <a:custGeom>
              <a:avLst/>
              <a:gdLst/>
              <a:ahLst/>
              <a:cxnLst/>
              <a:rect l="l" t="t" r="r" b="b"/>
              <a:pathLst>
                <a:path w="6920865" h="1084580">
                  <a:moveTo>
                    <a:pt x="0" y="1071895"/>
                  </a:moveTo>
                  <a:lnTo>
                    <a:pt x="45707" y="1044386"/>
                  </a:lnTo>
                  <a:lnTo>
                    <a:pt x="89889" y="1024000"/>
                  </a:lnTo>
                  <a:lnTo>
                    <a:pt x="132676" y="1010017"/>
                  </a:lnTo>
                  <a:lnTo>
                    <a:pt x="174194" y="1001720"/>
                  </a:lnTo>
                  <a:lnTo>
                    <a:pt x="214573" y="998388"/>
                  </a:lnTo>
                  <a:lnTo>
                    <a:pt x="253939" y="999304"/>
                  </a:lnTo>
                  <a:lnTo>
                    <a:pt x="292422" y="1003747"/>
                  </a:lnTo>
                  <a:lnTo>
                    <a:pt x="330149" y="1010999"/>
                  </a:lnTo>
                  <a:lnTo>
                    <a:pt x="367249" y="1020342"/>
                  </a:lnTo>
                  <a:lnTo>
                    <a:pt x="403849" y="1031055"/>
                  </a:lnTo>
                  <a:lnTo>
                    <a:pt x="476064" y="1053718"/>
                  </a:lnTo>
                  <a:lnTo>
                    <a:pt x="511936" y="1064231"/>
                  </a:lnTo>
                  <a:lnTo>
                    <a:pt x="547820" y="1073238"/>
                  </a:lnTo>
                  <a:lnTo>
                    <a:pt x="583846" y="1080021"/>
                  </a:lnTo>
                  <a:lnTo>
                    <a:pt x="620141" y="1083862"/>
                  </a:lnTo>
                  <a:lnTo>
                    <a:pt x="656834" y="1084041"/>
                  </a:lnTo>
                  <a:lnTo>
                    <a:pt x="694053" y="1079838"/>
                  </a:lnTo>
                  <a:lnTo>
                    <a:pt x="731926" y="1070536"/>
                  </a:lnTo>
                  <a:lnTo>
                    <a:pt x="775344" y="1055343"/>
                  </a:lnTo>
                  <a:lnTo>
                    <a:pt x="819943" y="1037018"/>
                  </a:lnTo>
                  <a:lnTo>
                    <a:pt x="865461" y="1015894"/>
                  </a:lnTo>
                  <a:lnTo>
                    <a:pt x="911638" y="992303"/>
                  </a:lnTo>
                  <a:lnTo>
                    <a:pt x="958212" y="966578"/>
                  </a:lnTo>
                  <a:lnTo>
                    <a:pt x="1004924" y="939051"/>
                  </a:lnTo>
                  <a:lnTo>
                    <a:pt x="1051512" y="910054"/>
                  </a:lnTo>
                  <a:lnTo>
                    <a:pt x="1097716" y="879920"/>
                  </a:lnTo>
                  <a:lnTo>
                    <a:pt x="1143274" y="848982"/>
                  </a:lnTo>
                  <a:lnTo>
                    <a:pt x="1187927" y="817571"/>
                  </a:lnTo>
                  <a:lnTo>
                    <a:pt x="1231412" y="786021"/>
                  </a:lnTo>
                  <a:lnTo>
                    <a:pt x="1273471" y="754663"/>
                  </a:lnTo>
                  <a:lnTo>
                    <a:pt x="1313841" y="723830"/>
                  </a:lnTo>
                  <a:lnTo>
                    <a:pt x="1352261" y="693854"/>
                  </a:lnTo>
                  <a:lnTo>
                    <a:pt x="1388473" y="665068"/>
                  </a:lnTo>
                  <a:lnTo>
                    <a:pt x="1422213" y="637805"/>
                  </a:lnTo>
                  <a:lnTo>
                    <a:pt x="1453222" y="612396"/>
                  </a:lnTo>
                  <a:lnTo>
                    <a:pt x="1500080" y="570176"/>
                  </a:lnTo>
                  <a:lnTo>
                    <a:pt x="1540689" y="526914"/>
                  </a:lnTo>
                  <a:lnTo>
                    <a:pt x="1575852" y="483434"/>
                  </a:lnTo>
                  <a:lnTo>
                    <a:pt x="1606370" y="440556"/>
                  </a:lnTo>
                  <a:lnTo>
                    <a:pt x="1633046" y="399105"/>
                  </a:lnTo>
                  <a:lnTo>
                    <a:pt x="1656684" y="359900"/>
                  </a:lnTo>
                  <a:lnTo>
                    <a:pt x="1678084" y="323766"/>
                  </a:lnTo>
                  <a:lnTo>
                    <a:pt x="1698050" y="291523"/>
                  </a:lnTo>
                  <a:lnTo>
                    <a:pt x="1717385" y="263994"/>
                  </a:lnTo>
                  <a:lnTo>
                    <a:pt x="1736890" y="242001"/>
                  </a:lnTo>
                  <a:lnTo>
                    <a:pt x="1766461" y="207608"/>
                  </a:lnTo>
                  <a:lnTo>
                    <a:pt x="1782492" y="183959"/>
                  </a:lnTo>
                  <a:lnTo>
                    <a:pt x="1795084" y="176644"/>
                  </a:lnTo>
                  <a:lnTo>
                    <a:pt x="1814337" y="191254"/>
                  </a:lnTo>
                  <a:lnTo>
                    <a:pt x="1850351" y="233378"/>
                  </a:lnTo>
                  <a:lnTo>
                    <a:pt x="1889641" y="290174"/>
                  </a:lnTo>
                  <a:lnTo>
                    <a:pt x="1912678" y="328457"/>
                  </a:lnTo>
                  <a:lnTo>
                    <a:pt x="1937541" y="371750"/>
                  </a:lnTo>
                  <a:lnTo>
                    <a:pt x="1963901" y="418867"/>
                  </a:lnTo>
                  <a:lnTo>
                    <a:pt x="1991431" y="468623"/>
                  </a:lnTo>
                  <a:lnTo>
                    <a:pt x="2019804" y="519832"/>
                  </a:lnTo>
                  <a:lnTo>
                    <a:pt x="2048693" y="571310"/>
                  </a:lnTo>
                  <a:lnTo>
                    <a:pt x="2077768" y="621871"/>
                  </a:lnTo>
                  <a:lnTo>
                    <a:pt x="2106704" y="670329"/>
                  </a:lnTo>
                  <a:lnTo>
                    <a:pt x="2135173" y="715500"/>
                  </a:lnTo>
                  <a:lnTo>
                    <a:pt x="2162846" y="756197"/>
                  </a:lnTo>
                  <a:lnTo>
                    <a:pt x="2189397" y="791236"/>
                  </a:lnTo>
                  <a:lnTo>
                    <a:pt x="2251730" y="849127"/>
                  </a:lnTo>
                  <a:lnTo>
                    <a:pt x="2288035" y="864977"/>
                  </a:lnTo>
                  <a:lnTo>
                    <a:pt x="2323576" y="870882"/>
                  </a:lnTo>
                  <a:lnTo>
                    <a:pt x="2358514" y="870745"/>
                  </a:lnTo>
                  <a:lnTo>
                    <a:pt x="2393012" y="868464"/>
                  </a:lnTo>
                  <a:lnTo>
                    <a:pt x="2427231" y="867943"/>
                  </a:lnTo>
                  <a:lnTo>
                    <a:pt x="2461334" y="873081"/>
                  </a:lnTo>
                  <a:lnTo>
                    <a:pt x="2495483" y="887779"/>
                  </a:lnTo>
                  <a:lnTo>
                    <a:pt x="2529840" y="915939"/>
                  </a:lnTo>
                  <a:lnTo>
                    <a:pt x="2570746" y="909146"/>
                  </a:lnTo>
                  <a:lnTo>
                    <a:pt x="2614878" y="908814"/>
                  </a:lnTo>
                  <a:lnTo>
                    <a:pt x="2661688" y="913890"/>
                  </a:lnTo>
                  <a:lnTo>
                    <a:pt x="2710631" y="923321"/>
                  </a:lnTo>
                  <a:lnTo>
                    <a:pt x="2761158" y="936055"/>
                  </a:lnTo>
                  <a:lnTo>
                    <a:pt x="2812723" y="951036"/>
                  </a:lnTo>
                  <a:lnTo>
                    <a:pt x="2864779" y="967213"/>
                  </a:lnTo>
                  <a:lnTo>
                    <a:pt x="2916780" y="983533"/>
                  </a:lnTo>
                  <a:lnTo>
                    <a:pt x="2968177" y="998942"/>
                  </a:lnTo>
                  <a:lnTo>
                    <a:pt x="3018425" y="1012386"/>
                  </a:lnTo>
                  <a:lnTo>
                    <a:pt x="3066976" y="1022814"/>
                  </a:lnTo>
                  <a:lnTo>
                    <a:pt x="3113284" y="1029171"/>
                  </a:lnTo>
                  <a:lnTo>
                    <a:pt x="3156800" y="1030404"/>
                  </a:lnTo>
                  <a:lnTo>
                    <a:pt x="3210063" y="1024316"/>
                  </a:lnTo>
                  <a:lnTo>
                    <a:pt x="3261010" y="1011546"/>
                  </a:lnTo>
                  <a:lnTo>
                    <a:pt x="3309933" y="993790"/>
                  </a:lnTo>
                  <a:lnTo>
                    <a:pt x="3357123" y="972743"/>
                  </a:lnTo>
                  <a:lnTo>
                    <a:pt x="3402872" y="950100"/>
                  </a:lnTo>
                  <a:lnTo>
                    <a:pt x="3447472" y="927556"/>
                  </a:lnTo>
                  <a:lnTo>
                    <a:pt x="3491213" y="906805"/>
                  </a:lnTo>
                  <a:lnTo>
                    <a:pt x="3534386" y="889543"/>
                  </a:lnTo>
                  <a:lnTo>
                    <a:pt x="3577284" y="877464"/>
                  </a:lnTo>
                  <a:lnTo>
                    <a:pt x="3620198" y="872264"/>
                  </a:lnTo>
                  <a:lnTo>
                    <a:pt x="3667967" y="876313"/>
                  </a:lnTo>
                  <a:lnTo>
                    <a:pt x="3715486" y="889333"/>
                  </a:lnTo>
                  <a:lnTo>
                    <a:pt x="3762471" y="908644"/>
                  </a:lnTo>
                  <a:lnTo>
                    <a:pt x="3808636" y="931565"/>
                  </a:lnTo>
                  <a:lnTo>
                    <a:pt x="3853695" y="955415"/>
                  </a:lnTo>
                  <a:lnTo>
                    <a:pt x="3897364" y="977514"/>
                  </a:lnTo>
                  <a:lnTo>
                    <a:pt x="3939357" y="995182"/>
                  </a:lnTo>
                  <a:lnTo>
                    <a:pt x="3979389" y="1005738"/>
                  </a:lnTo>
                  <a:lnTo>
                    <a:pt x="4017175" y="1006503"/>
                  </a:lnTo>
                  <a:lnTo>
                    <a:pt x="4061676" y="992531"/>
                  </a:lnTo>
                  <a:lnTo>
                    <a:pt x="4101893" y="966102"/>
                  </a:lnTo>
                  <a:lnTo>
                    <a:pt x="4138963" y="931066"/>
                  </a:lnTo>
                  <a:lnTo>
                    <a:pt x="4174018" y="891270"/>
                  </a:lnTo>
                  <a:lnTo>
                    <a:pt x="4208195" y="850564"/>
                  </a:lnTo>
                  <a:lnTo>
                    <a:pt x="4242628" y="812796"/>
                  </a:lnTo>
                  <a:lnTo>
                    <a:pt x="4278452" y="781814"/>
                  </a:lnTo>
                  <a:lnTo>
                    <a:pt x="4319907" y="757262"/>
                  </a:lnTo>
                  <a:lnTo>
                    <a:pt x="4359377" y="740976"/>
                  </a:lnTo>
                  <a:lnTo>
                    <a:pt x="4398679" y="726944"/>
                  </a:lnTo>
                  <a:lnTo>
                    <a:pt x="4439631" y="709152"/>
                  </a:lnTo>
                  <a:lnTo>
                    <a:pt x="4484048" y="681589"/>
                  </a:lnTo>
                  <a:lnTo>
                    <a:pt x="4533747" y="638241"/>
                  </a:lnTo>
                  <a:lnTo>
                    <a:pt x="4584103" y="577445"/>
                  </a:lnTo>
                  <a:lnTo>
                    <a:pt x="4610388" y="539840"/>
                  </a:lnTo>
                  <a:lnTo>
                    <a:pt x="4637411" y="498791"/>
                  </a:lnTo>
                  <a:lnTo>
                    <a:pt x="4665173" y="455321"/>
                  </a:lnTo>
                  <a:lnTo>
                    <a:pt x="4693672" y="410450"/>
                  </a:lnTo>
                  <a:lnTo>
                    <a:pt x="4722910" y="365199"/>
                  </a:lnTo>
                  <a:lnTo>
                    <a:pt x="4752887" y="320591"/>
                  </a:lnTo>
                  <a:lnTo>
                    <a:pt x="4783602" y="277646"/>
                  </a:lnTo>
                  <a:lnTo>
                    <a:pt x="4815055" y="237386"/>
                  </a:lnTo>
                  <a:lnTo>
                    <a:pt x="4847247" y="200832"/>
                  </a:lnTo>
                  <a:lnTo>
                    <a:pt x="4880177" y="169006"/>
                  </a:lnTo>
                  <a:lnTo>
                    <a:pt x="4913845" y="142928"/>
                  </a:lnTo>
                  <a:lnTo>
                    <a:pt x="4951373" y="118127"/>
                  </a:lnTo>
                  <a:lnTo>
                    <a:pt x="4990121" y="93767"/>
                  </a:lnTo>
                  <a:lnTo>
                    <a:pt x="5029971" y="70618"/>
                  </a:lnTo>
                  <a:lnTo>
                    <a:pt x="5070807" y="49450"/>
                  </a:lnTo>
                  <a:lnTo>
                    <a:pt x="5112508" y="31035"/>
                  </a:lnTo>
                  <a:lnTo>
                    <a:pt x="5154958" y="16141"/>
                  </a:lnTo>
                  <a:lnTo>
                    <a:pt x="5198038" y="5539"/>
                  </a:lnTo>
                  <a:lnTo>
                    <a:pt x="5241631" y="0"/>
                  </a:lnTo>
                  <a:lnTo>
                    <a:pt x="5285617" y="292"/>
                  </a:lnTo>
                  <a:lnTo>
                    <a:pt x="5329879" y="7188"/>
                  </a:lnTo>
                  <a:lnTo>
                    <a:pt x="5374299" y="21457"/>
                  </a:lnTo>
                  <a:lnTo>
                    <a:pt x="5418759" y="43868"/>
                  </a:lnTo>
                  <a:lnTo>
                    <a:pt x="5475622" y="88871"/>
                  </a:lnTo>
                  <a:lnTo>
                    <a:pt x="5504545" y="118922"/>
                  </a:lnTo>
                  <a:lnTo>
                    <a:pt x="5533746" y="153233"/>
                  </a:lnTo>
                  <a:lnTo>
                    <a:pt x="5563190" y="191224"/>
                  </a:lnTo>
                  <a:lnTo>
                    <a:pt x="5592839" y="232314"/>
                  </a:lnTo>
                  <a:lnTo>
                    <a:pt x="5622658" y="275925"/>
                  </a:lnTo>
                  <a:lnTo>
                    <a:pt x="5652609" y="321475"/>
                  </a:lnTo>
                  <a:lnTo>
                    <a:pt x="5682657" y="368385"/>
                  </a:lnTo>
                  <a:lnTo>
                    <a:pt x="5712764" y="416075"/>
                  </a:lnTo>
                  <a:lnTo>
                    <a:pt x="5742895" y="463965"/>
                  </a:lnTo>
                  <a:lnTo>
                    <a:pt x="5773013" y="511475"/>
                  </a:lnTo>
                  <a:lnTo>
                    <a:pt x="5803081" y="558025"/>
                  </a:lnTo>
                  <a:lnTo>
                    <a:pt x="5833063" y="603035"/>
                  </a:lnTo>
                  <a:lnTo>
                    <a:pt x="5862922" y="645925"/>
                  </a:lnTo>
                  <a:lnTo>
                    <a:pt x="5892622" y="686115"/>
                  </a:lnTo>
                  <a:lnTo>
                    <a:pt x="5922127" y="723024"/>
                  </a:lnTo>
                  <a:lnTo>
                    <a:pt x="5951400" y="756074"/>
                  </a:lnTo>
                  <a:lnTo>
                    <a:pt x="5980404" y="784685"/>
                  </a:lnTo>
                  <a:lnTo>
                    <a:pt x="6021669" y="821947"/>
                  </a:lnTo>
                  <a:lnTo>
                    <a:pt x="6061390" y="857021"/>
                  </a:lnTo>
                  <a:lnTo>
                    <a:pt x="6099981" y="889700"/>
                  </a:lnTo>
                  <a:lnTo>
                    <a:pt x="6137859" y="919778"/>
                  </a:lnTo>
                  <a:lnTo>
                    <a:pt x="6175440" y="947049"/>
                  </a:lnTo>
                  <a:lnTo>
                    <a:pt x="6213141" y="971305"/>
                  </a:lnTo>
                  <a:lnTo>
                    <a:pt x="6251377" y="992340"/>
                  </a:lnTo>
                  <a:lnTo>
                    <a:pt x="6290564" y="1009947"/>
                  </a:lnTo>
                  <a:lnTo>
                    <a:pt x="6331120" y="1023921"/>
                  </a:lnTo>
                  <a:lnTo>
                    <a:pt x="6373459" y="1034054"/>
                  </a:lnTo>
                  <a:lnTo>
                    <a:pt x="6417998" y="1040140"/>
                  </a:lnTo>
                  <a:lnTo>
                    <a:pt x="6465153" y="1041973"/>
                  </a:lnTo>
                  <a:lnTo>
                    <a:pt x="6515341" y="1039345"/>
                  </a:lnTo>
                  <a:lnTo>
                    <a:pt x="6565577" y="1029716"/>
                  </a:lnTo>
                  <a:lnTo>
                    <a:pt x="6617676" y="1027851"/>
                  </a:lnTo>
                  <a:lnTo>
                    <a:pt x="6670280" y="1031751"/>
                  </a:lnTo>
                  <a:lnTo>
                    <a:pt x="6722032" y="1039414"/>
                  </a:lnTo>
                  <a:lnTo>
                    <a:pt x="6771573" y="1048842"/>
                  </a:lnTo>
                  <a:lnTo>
                    <a:pt x="6817546" y="1058035"/>
                  </a:lnTo>
                  <a:lnTo>
                    <a:pt x="6858594" y="1064991"/>
                  </a:lnTo>
                  <a:lnTo>
                    <a:pt x="6893359" y="1067713"/>
                  </a:lnTo>
                  <a:lnTo>
                    <a:pt x="6920483" y="1064199"/>
                  </a:lnTo>
                </a:path>
              </a:pathLst>
            </a:custGeom>
            <a:ln w="381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774060" y="2578227"/>
              <a:ext cx="5575300" cy="0"/>
            </a:xfrm>
            <a:custGeom>
              <a:avLst/>
              <a:gdLst/>
              <a:ahLst/>
              <a:cxnLst/>
              <a:rect l="l" t="t" r="r" b="b"/>
              <a:pathLst>
                <a:path w="5575300">
                  <a:moveTo>
                    <a:pt x="0" y="0"/>
                  </a:moveTo>
                  <a:lnTo>
                    <a:pt x="5575071" y="0"/>
                  </a:lnTo>
                </a:path>
              </a:pathLst>
            </a:custGeom>
            <a:ln w="1295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251949" y="3329940"/>
              <a:ext cx="1939300" cy="2750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928152" y="3383129"/>
            <a:ext cx="5765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scar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endParaRPr sz="9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809728" y="3329940"/>
            <a:ext cx="1298469" cy="2750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165484" y="3383129"/>
            <a:ext cx="5765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scar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endParaRPr sz="9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023062" y="3329940"/>
            <a:ext cx="758986" cy="2750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8109173" y="3383129"/>
            <a:ext cx="5765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scar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endParaRPr sz="9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935040" y="3801755"/>
            <a:ext cx="67703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just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Raw data of pulses </a:t>
            </a:r>
            <a:r>
              <a:rPr sz="1600" dirty="0">
                <a:latin typeface="Arial"/>
                <a:cs typeface="Arial"/>
              </a:rPr>
              <a:t>1 </a:t>
            </a:r>
            <a:r>
              <a:rPr sz="1600" spc="-5" dirty="0">
                <a:latin typeface="Arial"/>
                <a:cs typeface="Arial"/>
              </a:rPr>
              <a:t>and </a:t>
            </a:r>
            <a:r>
              <a:rPr sz="1600" dirty="0">
                <a:latin typeface="Arial"/>
                <a:cs typeface="Arial"/>
              </a:rPr>
              <a:t>2 </a:t>
            </a:r>
            <a:r>
              <a:rPr sz="1600" spc="-5" dirty="0">
                <a:latin typeface="Arial"/>
                <a:cs typeface="Arial"/>
              </a:rPr>
              <a:t>are collected in two separate records.  All other data is discarded to optimize the amount </a:t>
            </a:r>
            <a:r>
              <a:rPr sz="1600" dirty="0">
                <a:latin typeface="Arial"/>
                <a:cs typeface="Arial"/>
              </a:rPr>
              <a:t>of </a:t>
            </a:r>
            <a:r>
              <a:rPr sz="1600" spc="-5" dirty="0">
                <a:latin typeface="Arial"/>
                <a:cs typeface="Arial"/>
              </a:rPr>
              <a:t>data processed and  transferred to the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PC.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102099" y="2068067"/>
            <a:ext cx="4923790" cy="1122045"/>
            <a:chOff x="3102099" y="2068067"/>
            <a:chExt cx="4923790" cy="1122045"/>
          </a:xfrm>
        </p:grpSpPr>
        <p:sp>
          <p:nvSpPr>
            <p:cNvPr id="44" name="object 44"/>
            <p:cNvSpPr/>
            <p:nvPr/>
          </p:nvSpPr>
          <p:spPr>
            <a:xfrm>
              <a:off x="3102102" y="2068067"/>
              <a:ext cx="1151978" cy="112166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184392" y="2068068"/>
              <a:ext cx="1841029" cy="112166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102099" y="2534408"/>
              <a:ext cx="327947" cy="868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855717" y="2534408"/>
              <a:ext cx="393536" cy="8686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184389" y="2534408"/>
              <a:ext cx="327945" cy="8686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627617" y="2534408"/>
              <a:ext cx="393534" cy="8686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3113486" y="2353543"/>
            <a:ext cx="30099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1000" spc="-5" dirty="0">
                <a:solidFill>
                  <a:srgbClr val="C00000"/>
                </a:solidFill>
                <a:latin typeface="Arial"/>
                <a:cs typeface="Arial"/>
              </a:rPr>
              <a:t>EW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196214" y="2353543"/>
            <a:ext cx="30099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1000" spc="-5" dirty="0">
                <a:solidFill>
                  <a:srgbClr val="C00000"/>
                </a:solidFill>
                <a:latin typeface="Arial"/>
                <a:cs typeface="Arial"/>
              </a:rPr>
              <a:t>EW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911241" y="2353543"/>
            <a:ext cx="30797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C00000"/>
                </a:solidFill>
                <a:latin typeface="Arial"/>
                <a:cs typeface="Arial"/>
              </a:rPr>
              <a:t>EW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667907" y="2353543"/>
            <a:ext cx="30797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C00000"/>
                </a:solidFill>
                <a:latin typeface="Arial"/>
                <a:cs typeface="Arial"/>
              </a:rPr>
              <a:t>EW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3092957" y="2550789"/>
            <a:ext cx="4937760" cy="1054735"/>
            <a:chOff x="3092957" y="2550789"/>
            <a:chExt cx="4937760" cy="1054735"/>
          </a:xfrm>
        </p:grpSpPr>
        <p:sp>
          <p:nvSpPr>
            <p:cNvPr id="55" name="object 55"/>
            <p:cNvSpPr/>
            <p:nvPr/>
          </p:nvSpPr>
          <p:spPr>
            <a:xfrm>
              <a:off x="6184772" y="2550789"/>
              <a:ext cx="0" cy="756285"/>
            </a:xfrm>
            <a:custGeom>
              <a:avLst/>
              <a:gdLst/>
              <a:ahLst/>
              <a:cxnLst/>
              <a:rect l="l" t="t" r="r" b="b"/>
              <a:pathLst>
                <a:path h="756285">
                  <a:moveTo>
                    <a:pt x="0" y="756005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76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021192" y="2550789"/>
              <a:ext cx="0" cy="756285"/>
            </a:xfrm>
            <a:custGeom>
              <a:avLst/>
              <a:gdLst/>
              <a:ahLst/>
              <a:cxnLst/>
              <a:rect l="l" t="t" r="r" b="b"/>
              <a:pathLst>
                <a:path h="756285">
                  <a:moveTo>
                    <a:pt x="0" y="756005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76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177534" y="3329939"/>
              <a:ext cx="1850135" cy="27508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102482" y="2550789"/>
              <a:ext cx="0" cy="756285"/>
            </a:xfrm>
            <a:custGeom>
              <a:avLst/>
              <a:gdLst/>
              <a:ahLst/>
              <a:cxnLst/>
              <a:rect l="l" t="t" r="r" b="b"/>
              <a:pathLst>
                <a:path h="756285">
                  <a:moveTo>
                    <a:pt x="0" y="756005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76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250054" y="2550789"/>
              <a:ext cx="0" cy="756285"/>
            </a:xfrm>
            <a:custGeom>
              <a:avLst/>
              <a:gdLst/>
              <a:ahLst/>
              <a:cxnLst/>
              <a:rect l="l" t="t" r="r" b="b"/>
              <a:pathLst>
                <a:path h="756285">
                  <a:moveTo>
                    <a:pt x="0" y="756005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76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095243" y="3329939"/>
              <a:ext cx="1161287" cy="27508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3302765" y="3343505"/>
            <a:ext cx="417258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439160" algn="l"/>
              </a:tabLst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Pulse #1	Pulse</a:t>
            </a:r>
            <a:r>
              <a:rPr sz="14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#2</a:t>
            </a:r>
            <a:endParaRPr sz="14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978857" y="653909"/>
            <a:ext cx="68135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Record</a:t>
            </a:r>
            <a:endParaRPr sz="16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959482" y="927722"/>
            <a:ext cx="6664959" cy="238125"/>
          </a:xfrm>
          <a:custGeom>
            <a:avLst/>
            <a:gdLst/>
            <a:ahLst/>
            <a:cxnLst/>
            <a:rect l="l" t="t" r="r" b="b"/>
            <a:pathLst>
              <a:path w="6664959" h="238125">
                <a:moveTo>
                  <a:pt x="0" y="237756"/>
                </a:moveTo>
                <a:lnTo>
                  <a:pt x="10739" y="191483"/>
                </a:lnTo>
                <a:lnTo>
                  <a:pt x="40027" y="153698"/>
                </a:lnTo>
                <a:lnTo>
                  <a:pt x="83464" y="128225"/>
                </a:lnTo>
                <a:lnTo>
                  <a:pt x="136652" y="118884"/>
                </a:lnTo>
                <a:lnTo>
                  <a:pt x="3195574" y="118884"/>
                </a:lnTo>
                <a:lnTo>
                  <a:pt x="3248761" y="109542"/>
                </a:lnTo>
                <a:lnTo>
                  <a:pt x="3292198" y="84064"/>
                </a:lnTo>
                <a:lnTo>
                  <a:pt x="3321486" y="46275"/>
                </a:lnTo>
                <a:lnTo>
                  <a:pt x="3332226" y="0"/>
                </a:lnTo>
                <a:lnTo>
                  <a:pt x="3342965" y="46275"/>
                </a:lnTo>
                <a:lnTo>
                  <a:pt x="3372253" y="84064"/>
                </a:lnTo>
                <a:lnTo>
                  <a:pt x="3415690" y="109542"/>
                </a:lnTo>
                <a:lnTo>
                  <a:pt x="3468878" y="118884"/>
                </a:lnTo>
                <a:lnTo>
                  <a:pt x="6527800" y="118884"/>
                </a:lnTo>
                <a:lnTo>
                  <a:pt x="6580987" y="128225"/>
                </a:lnTo>
                <a:lnTo>
                  <a:pt x="6624424" y="153698"/>
                </a:lnTo>
                <a:lnTo>
                  <a:pt x="6653712" y="191483"/>
                </a:lnTo>
                <a:lnTo>
                  <a:pt x="6664452" y="237756"/>
                </a:lnTo>
              </a:path>
            </a:pathLst>
          </a:custGeom>
          <a:ln w="9906">
            <a:solidFill>
              <a:srgbClr val="A0A0A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65" name="object 6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66" name="object 6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35</a:t>
            </a:fld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81788"/>
            <a:ext cx="7512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76C0"/>
                </a:solidFill>
              </a:rPr>
              <a:t>Data Collection </a:t>
            </a:r>
            <a:r>
              <a:rPr sz="2400" dirty="0">
                <a:solidFill>
                  <a:srgbClr val="0076C0"/>
                </a:solidFill>
              </a:rPr>
              <a:t>- </a:t>
            </a:r>
            <a:r>
              <a:rPr sz="2400" spc="-5" dirty="0">
                <a:solidFill>
                  <a:srgbClr val="0076C0"/>
                </a:solidFill>
              </a:rPr>
              <a:t>Mode </a:t>
            </a:r>
            <a:r>
              <a:rPr sz="2400" dirty="0">
                <a:solidFill>
                  <a:srgbClr val="0076C0"/>
                </a:solidFill>
              </a:rPr>
              <a:t>3 </a:t>
            </a:r>
            <a:r>
              <a:rPr sz="2400" spc="-5" dirty="0">
                <a:solidFill>
                  <a:srgbClr val="0076C0"/>
                </a:solidFill>
              </a:rPr>
              <a:t>and </a:t>
            </a:r>
            <a:r>
              <a:rPr sz="2400" dirty="0">
                <a:solidFill>
                  <a:srgbClr val="0076C0"/>
                </a:solidFill>
              </a:rPr>
              <a:t>4 </a:t>
            </a:r>
            <a:r>
              <a:rPr sz="2400" spc="-5" dirty="0">
                <a:solidFill>
                  <a:srgbClr val="0076C0"/>
                </a:solidFill>
              </a:rPr>
              <a:t>with LEW/TEW</a:t>
            </a:r>
            <a:r>
              <a:rPr sz="2400" spc="5" dirty="0">
                <a:solidFill>
                  <a:srgbClr val="0076C0"/>
                </a:solidFill>
              </a:rPr>
              <a:t> </a:t>
            </a:r>
            <a:r>
              <a:rPr sz="2400" spc="-5" dirty="0">
                <a:solidFill>
                  <a:srgbClr val="0076C0"/>
                </a:solidFill>
              </a:rPr>
              <a:t>Overlap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395477" y="699516"/>
            <a:ext cx="1057910" cy="406400"/>
          </a:xfrm>
          <a:custGeom>
            <a:avLst/>
            <a:gdLst/>
            <a:ahLst/>
            <a:cxnLst/>
            <a:rect l="l" t="t" r="r" b="b"/>
            <a:pathLst>
              <a:path w="1057910" h="406400">
                <a:moveTo>
                  <a:pt x="1017028" y="0"/>
                </a:moveTo>
                <a:lnTo>
                  <a:pt x="40627" y="0"/>
                </a:lnTo>
                <a:lnTo>
                  <a:pt x="24812" y="3192"/>
                </a:lnTo>
                <a:lnTo>
                  <a:pt x="11898" y="11896"/>
                </a:lnTo>
                <a:lnTo>
                  <a:pt x="3192" y="24806"/>
                </a:lnTo>
                <a:lnTo>
                  <a:pt x="0" y="40614"/>
                </a:lnTo>
                <a:lnTo>
                  <a:pt x="0" y="365531"/>
                </a:lnTo>
                <a:lnTo>
                  <a:pt x="3192" y="381339"/>
                </a:lnTo>
                <a:lnTo>
                  <a:pt x="11898" y="394249"/>
                </a:lnTo>
                <a:lnTo>
                  <a:pt x="24812" y="402953"/>
                </a:lnTo>
                <a:lnTo>
                  <a:pt x="40627" y="406145"/>
                </a:lnTo>
                <a:lnTo>
                  <a:pt x="1017028" y="406145"/>
                </a:lnTo>
                <a:lnTo>
                  <a:pt x="1032843" y="402953"/>
                </a:lnTo>
                <a:lnTo>
                  <a:pt x="1045757" y="394249"/>
                </a:lnTo>
                <a:lnTo>
                  <a:pt x="1054463" y="381339"/>
                </a:lnTo>
                <a:lnTo>
                  <a:pt x="1057656" y="365531"/>
                </a:lnTo>
                <a:lnTo>
                  <a:pt x="1057656" y="40614"/>
                </a:lnTo>
                <a:lnTo>
                  <a:pt x="1054463" y="24806"/>
                </a:lnTo>
                <a:lnTo>
                  <a:pt x="1045757" y="11896"/>
                </a:lnTo>
                <a:lnTo>
                  <a:pt x="1032843" y="3192"/>
                </a:lnTo>
                <a:lnTo>
                  <a:pt x="1017028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8548" y="793979"/>
            <a:ext cx="3124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5477" y="1131571"/>
            <a:ext cx="1057910" cy="584200"/>
            <a:chOff x="395477" y="1131571"/>
            <a:chExt cx="1057910" cy="584200"/>
          </a:xfrm>
        </p:grpSpPr>
        <p:sp>
          <p:nvSpPr>
            <p:cNvPr id="6" name="object 6"/>
            <p:cNvSpPr/>
            <p:nvPr/>
          </p:nvSpPr>
          <p:spPr>
            <a:xfrm>
              <a:off x="832864" y="1131571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477" y="13091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5"/>
                  </a:lnTo>
                  <a:lnTo>
                    <a:pt x="1017028" y="406145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16148" y="1327993"/>
            <a:ext cx="615950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74930" marR="5080" indent="-62865">
              <a:lnSpc>
                <a:spcPts val="1190"/>
              </a:lnSpc>
              <a:spcBef>
                <a:spcPts val="24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etection  window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5477" y="1740407"/>
            <a:ext cx="1057910" cy="584835"/>
            <a:chOff x="395477" y="1740407"/>
            <a:chExt cx="1057910" cy="584835"/>
          </a:xfrm>
        </p:grpSpPr>
        <p:sp>
          <p:nvSpPr>
            <p:cNvPr id="10" name="object 10"/>
            <p:cNvSpPr/>
            <p:nvPr/>
          </p:nvSpPr>
          <p:spPr>
            <a:xfrm>
              <a:off x="832864" y="1740407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5477" y="19187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26994" y="2012881"/>
            <a:ext cx="7950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Coincidence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95477" y="2350009"/>
            <a:ext cx="1057910" cy="584835"/>
            <a:chOff x="395477" y="2350009"/>
            <a:chExt cx="1057910" cy="584835"/>
          </a:xfrm>
        </p:grpSpPr>
        <p:sp>
          <p:nvSpPr>
            <p:cNvPr id="14" name="object 14"/>
            <p:cNvSpPr/>
            <p:nvPr/>
          </p:nvSpPr>
          <p:spPr>
            <a:xfrm>
              <a:off x="832864" y="23500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5477" y="2527554"/>
              <a:ext cx="1057910" cy="407034"/>
            </a:xfrm>
            <a:custGeom>
              <a:avLst/>
              <a:gdLst/>
              <a:ahLst/>
              <a:cxnLst/>
              <a:rect l="l" t="t" r="r" b="b"/>
              <a:pathLst>
                <a:path w="1057910" h="407035">
                  <a:moveTo>
                    <a:pt x="1017028" y="0"/>
                  </a:moveTo>
                  <a:lnTo>
                    <a:pt x="40627" y="0"/>
                  </a:lnTo>
                  <a:lnTo>
                    <a:pt x="24812" y="3198"/>
                  </a:lnTo>
                  <a:lnTo>
                    <a:pt x="11898" y="11920"/>
                  </a:lnTo>
                  <a:lnTo>
                    <a:pt x="3192" y="24854"/>
                  </a:lnTo>
                  <a:lnTo>
                    <a:pt x="0" y="40690"/>
                  </a:lnTo>
                  <a:lnTo>
                    <a:pt x="0" y="366217"/>
                  </a:lnTo>
                  <a:lnTo>
                    <a:pt x="3192" y="382058"/>
                  </a:lnTo>
                  <a:lnTo>
                    <a:pt x="11898" y="394992"/>
                  </a:lnTo>
                  <a:lnTo>
                    <a:pt x="24812" y="403711"/>
                  </a:lnTo>
                  <a:lnTo>
                    <a:pt x="40627" y="406908"/>
                  </a:lnTo>
                  <a:lnTo>
                    <a:pt x="1017028" y="406908"/>
                  </a:lnTo>
                  <a:lnTo>
                    <a:pt x="1032843" y="403711"/>
                  </a:lnTo>
                  <a:lnTo>
                    <a:pt x="1045757" y="394992"/>
                  </a:lnTo>
                  <a:lnTo>
                    <a:pt x="1054463" y="382058"/>
                  </a:lnTo>
                  <a:lnTo>
                    <a:pt x="1057656" y="366217"/>
                  </a:lnTo>
                  <a:lnTo>
                    <a:pt x="1057656" y="40690"/>
                  </a:lnTo>
                  <a:lnTo>
                    <a:pt x="1054463" y="24854"/>
                  </a:lnTo>
                  <a:lnTo>
                    <a:pt x="1045757" y="11920"/>
                  </a:lnTo>
                  <a:lnTo>
                    <a:pt x="1032843" y="3198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27668" y="2546894"/>
            <a:ext cx="593090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108585">
              <a:lnSpc>
                <a:spcPts val="1190"/>
              </a:lnSpc>
              <a:spcBef>
                <a:spcPts val="24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  detection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95477" y="2959609"/>
            <a:ext cx="1057910" cy="584200"/>
            <a:chOff x="395477" y="2959609"/>
            <a:chExt cx="1057910" cy="584200"/>
          </a:xfrm>
        </p:grpSpPr>
        <p:sp>
          <p:nvSpPr>
            <p:cNvPr id="18" name="object 18"/>
            <p:cNvSpPr/>
            <p:nvPr/>
          </p:nvSpPr>
          <p:spPr>
            <a:xfrm>
              <a:off x="832864" y="29596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5477" y="31371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64510" y="3231784"/>
            <a:ext cx="918844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95477" y="3569209"/>
            <a:ext cx="1057910" cy="584200"/>
            <a:chOff x="395477" y="3569209"/>
            <a:chExt cx="1057910" cy="584200"/>
          </a:xfrm>
        </p:grpSpPr>
        <p:sp>
          <p:nvSpPr>
            <p:cNvPr id="22" name="object 22"/>
            <p:cNvSpPr/>
            <p:nvPr/>
          </p:nvSpPr>
          <p:spPr>
            <a:xfrm>
              <a:off x="832864" y="35692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5477" y="37467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0076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53080" y="3841235"/>
            <a:ext cx="94297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collection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95477" y="4178808"/>
            <a:ext cx="1057910" cy="584200"/>
            <a:chOff x="395477" y="4178808"/>
            <a:chExt cx="1057910" cy="584200"/>
          </a:xfrm>
        </p:grpSpPr>
        <p:sp>
          <p:nvSpPr>
            <p:cNvPr id="26" name="object 26"/>
            <p:cNvSpPr/>
            <p:nvPr/>
          </p:nvSpPr>
          <p:spPr>
            <a:xfrm>
              <a:off x="832864" y="4178808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5477" y="43563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37840" y="4375249"/>
            <a:ext cx="972185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40970" marR="5080" indent="-128905">
              <a:lnSpc>
                <a:spcPts val="1190"/>
              </a:lnSpc>
              <a:spcBef>
                <a:spcPts val="24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Latency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control  Timestamp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061972" y="2360226"/>
            <a:ext cx="5985510" cy="1593850"/>
            <a:chOff x="2061972" y="2360226"/>
            <a:chExt cx="5985510" cy="1593850"/>
          </a:xfrm>
        </p:grpSpPr>
        <p:sp>
          <p:nvSpPr>
            <p:cNvPr id="30" name="object 30"/>
            <p:cNvSpPr/>
            <p:nvPr/>
          </p:nvSpPr>
          <p:spPr>
            <a:xfrm>
              <a:off x="2081022" y="2379276"/>
              <a:ext cx="5947410" cy="1409700"/>
            </a:xfrm>
            <a:custGeom>
              <a:avLst/>
              <a:gdLst/>
              <a:ahLst/>
              <a:cxnLst/>
              <a:rect l="l" t="t" r="r" b="b"/>
              <a:pathLst>
                <a:path w="5947409" h="1409700">
                  <a:moveTo>
                    <a:pt x="0" y="1355353"/>
                  </a:moveTo>
                  <a:lnTo>
                    <a:pt x="35681" y="1383907"/>
                  </a:lnTo>
                  <a:lnTo>
                    <a:pt x="75410" y="1396596"/>
                  </a:lnTo>
                  <a:lnTo>
                    <a:pt x="117626" y="1396869"/>
                  </a:lnTo>
                  <a:lnTo>
                    <a:pt x="160763" y="1388180"/>
                  </a:lnTo>
                  <a:lnTo>
                    <a:pt x="203258" y="1373980"/>
                  </a:lnTo>
                  <a:lnTo>
                    <a:pt x="243549" y="1357723"/>
                  </a:lnTo>
                  <a:lnTo>
                    <a:pt x="280072" y="1342859"/>
                  </a:lnTo>
                  <a:lnTo>
                    <a:pt x="311262" y="1332842"/>
                  </a:lnTo>
                  <a:lnTo>
                    <a:pt x="335558" y="1331123"/>
                  </a:lnTo>
                  <a:lnTo>
                    <a:pt x="351396" y="1341154"/>
                  </a:lnTo>
                  <a:lnTo>
                    <a:pt x="379388" y="1366001"/>
                  </a:lnTo>
                  <a:lnTo>
                    <a:pt x="414552" y="1387438"/>
                  </a:lnTo>
                  <a:lnTo>
                    <a:pt x="455810" y="1402776"/>
                  </a:lnTo>
                  <a:lnTo>
                    <a:pt x="502086" y="1409322"/>
                  </a:lnTo>
                  <a:lnTo>
                    <a:pt x="552303" y="1404385"/>
                  </a:lnTo>
                  <a:lnTo>
                    <a:pt x="605383" y="1385274"/>
                  </a:lnTo>
                  <a:lnTo>
                    <a:pt x="654732" y="1356603"/>
                  </a:lnTo>
                  <a:lnTo>
                    <a:pt x="698519" y="1337523"/>
                  </a:lnTo>
                  <a:lnTo>
                    <a:pt x="737584" y="1326611"/>
                  </a:lnTo>
                  <a:lnTo>
                    <a:pt x="772766" y="1322442"/>
                  </a:lnTo>
                  <a:lnTo>
                    <a:pt x="804906" y="1323593"/>
                  </a:lnTo>
                  <a:lnTo>
                    <a:pt x="834843" y="1328640"/>
                  </a:lnTo>
                  <a:lnTo>
                    <a:pt x="863415" y="1336158"/>
                  </a:lnTo>
                  <a:lnTo>
                    <a:pt x="891464" y="1344724"/>
                  </a:lnTo>
                  <a:lnTo>
                    <a:pt x="919828" y="1352913"/>
                  </a:lnTo>
                  <a:lnTo>
                    <a:pt x="949348" y="1359302"/>
                  </a:lnTo>
                  <a:lnTo>
                    <a:pt x="980862" y="1362466"/>
                  </a:lnTo>
                  <a:lnTo>
                    <a:pt x="1015210" y="1360982"/>
                  </a:lnTo>
                  <a:lnTo>
                    <a:pt x="1053232" y="1353426"/>
                  </a:lnTo>
                  <a:lnTo>
                    <a:pt x="1095768" y="1338373"/>
                  </a:lnTo>
                  <a:lnTo>
                    <a:pt x="1129901" y="1318455"/>
                  </a:lnTo>
                  <a:lnTo>
                    <a:pt x="1165958" y="1295196"/>
                  </a:lnTo>
                  <a:lnTo>
                    <a:pt x="1203528" y="1268903"/>
                  </a:lnTo>
                  <a:lnTo>
                    <a:pt x="1242198" y="1239884"/>
                  </a:lnTo>
                  <a:lnTo>
                    <a:pt x="1281555" y="1208447"/>
                  </a:lnTo>
                  <a:lnTo>
                    <a:pt x="1321187" y="1174898"/>
                  </a:lnTo>
                  <a:lnTo>
                    <a:pt x="1360683" y="1139546"/>
                  </a:lnTo>
                  <a:lnTo>
                    <a:pt x="1399628" y="1102697"/>
                  </a:lnTo>
                  <a:lnTo>
                    <a:pt x="1437612" y="1064659"/>
                  </a:lnTo>
                  <a:lnTo>
                    <a:pt x="1474221" y="1025740"/>
                  </a:lnTo>
                  <a:lnTo>
                    <a:pt x="1509044" y="986246"/>
                  </a:lnTo>
                  <a:lnTo>
                    <a:pt x="1541667" y="946486"/>
                  </a:lnTo>
                  <a:lnTo>
                    <a:pt x="1571678" y="906767"/>
                  </a:lnTo>
                  <a:lnTo>
                    <a:pt x="1598666" y="867395"/>
                  </a:lnTo>
                  <a:lnTo>
                    <a:pt x="1622217" y="828679"/>
                  </a:lnTo>
                  <a:lnTo>
                    <a:pt x="1641919" y="790927"/>
                  </a:lnTo>
                  <a:lnTo>
                    <a:pt x="1669631" y="731573"/>
                  </a:lnTo>
                  <a:lnTo>
                    <a:pt x="1696279" y="672920"/>
                  </a:lnTo>
                  <a:lnTo>
                    <a:pt x="1721814" y="615667"/>
                  </a:lnTo>
                  <a:lnTo>
                    <a:pt x="1746188" y="560516"/>
                  </a:lnTo>
                  <a:lnTo>
                    <a:pt x="1769351" y="508166"/>
                  </a:lnTo>
                  <a:lnTo>
                    <a:pt x="1791255" y="459318"/>
                  </a:lnTo>
                  <a:lnTo>
                    <a:pt x="1811852" y="414671"/>
                  </a:lnTo>
                  <a:lnTo>
                    <a:pt x="1831093" y="374928"/>
                  </a:lnTo>
                  <a:lnTo>
                    <a:pt x="1848929" y="340787"/>
                  </a:lnTo>
                  <a:lnTo>
                    <a:pt x="1865312" y="312949"/>
                  </a:lnTo>
                  <a:lnTo>
                    <a:pt x="1885611" y="274943"/>
                  </a:lnTo>
                  <a:lnTo>
                    <a:pt x="1897507" y="245428"/>
                  </a:lnTo>
                  <a:lnTo>
                    <a:pt x="1905679" y="228883"/>
                  </a:lnTo>
                  <a:lnTo>
                    <a:pt x="1914808" y="229785"/>
                  </a:lnTo>
                  <a:lnTo>
                    <a:pt x="1954657" y="301837"/>
                  </a:lnTo>
                  <a:lnTo>
                    <a:pt x="1982452" y="360719"/>
                  </a:lnTo>
                  <a:lnTo>
                    <a:pt x="1998928" y="397603"/>
                  </a:lnTo>
                  <a:lnTo>
                    <a:pt x="2016787" y="438766"/>
                  </a:lnTo>
                  <a:lnTo>
                    <a:pt x="2035776" y="483694"/>
                  </a:lnTo>
                  <a:lnTo>
                    <a:pt x="2055641" y="531877"/>
                  </a:lnTo>
                  <a:lnTo>
                    <a:pt x="2076130" y="582800"/>
                  </a:lnTo>
                  <a:lnTo>
                    <a:pt x="2096990" y="635953"/>
                  </a:lnTo>
                  <a:lnTo>
                    <a:pt x="2117969" y="690823"/>
                  </a:lnTo>
                  <a:lnTo>
                    <a:pt x="2138813" y="746897"/>
                  </a:lnTo>
                  <a:lnTo>
                    <a:pt x="2159270" y="803663"/>
                  </a:lnTo>
                  <a:lnTo>
                    <a:pt x="2179086" y="860608"/>
                  </a:lnTo>
                  <a:lnTo>
                    <a:pt x="2198010" y="917221"/>
                  </a:lnTo>
                  <a:lnTo>
                    <a:pt x="2215788" y="972989"/>
                  </a:lnTo>
                  <a:lnTo>
                    <a:pt x="2232168" y="1027400"/>
                  </a:lnTo>
                  <a:lnTo>
                    <a:pt x="2246896" y="1079940"/>
                  </a:lnTo>
                  <a:lnTo>
                    <a:pt x="2263578" y="1139584"/>
                  </a:lnTo>
                  <a:lnTo>
                    <a:pt x="2277317" y="1183061"/>
                  </a:lnTo>
                  <a:lnTo>
                    <a:pt x="2299181" y="1231756"/>
                  </a:lnTo>
                  <a:lnTo>
                    <a:pt x="2342948" y="1247801"/>
                  </a:lnTo>
                  <a:lnTo>
                    <a:pt x="2358585" y="1249799"/>
                  </a:lnTo>
                  <a:lnTo>
                    <a:pt x="2377708" y="1256113"/>
                  </a:lnTo>
                  <a:lnTo>
                    <a:pt x="2401120" y="1269303"/>
                  </a:lnTo>
                  <a:lnTo>
                    <a:pt x="2429624" y="1291929"/>
                  </a:lnTo>
                  <a:lnTo>
                    <a:pt x="2494373" y="1293632"/>
                  </a:lnTo>
                  <a:lnTo>
                    <a:pt x="2547996" y="1299520"/>
                  </a:lnTo>
                  <a:lnTo>
                    <a:pt x="2593327" y="1306433"/>
                  </a:lnTo>
                  <a:lnTo>
                    <a:pt x="2633201" y="1311211"/>
                  </a:lnTo>
                  <a:lnTo>
                    <a:pt x="2707919" y="1301721"/>
                  </a:lnTo>
                  <a:lnTo>
                    <a:pt x="2748432" y="1281134"/>
                  </a:lnTo>
                  <a:lnTo>
                    <a:pt x="2780738" y="1257654"/>
                  </a:lnTo>
                  <a:lnTo>
                    <a:pt x="2811253" y="1229858"/>
                  </a:lnTo>
                  <a:lnTo>
                    <a:pt x="2840651" y="1197665"/>
                  </a:lnTo>
                  <a:lnTo>
                    <a:pt x="2869607" y="1160994"/>
                  </a:lnTo>
                  <a:lnTo>
                    <a:pt x="2898795" y="1119765"/>
                  </a:lnTo>
                  <a:lnTo>
                    <a:pt x="2928890" y="1073895"/>
                  </a:lnTo>
                  <a:lnTo>
                    <a:pt x="2960567" y="1023305"/>
                  </a:lnTo>
                  <a:lnTo>
                    <a:pt x="2994500" y="967914"/>
                  </a:lnTo>
                  <a:lnTo>
                    <a:pt x="3031363" y="907640"/>
                  </a:lnTo>
                  <a:lnTo>
                    <a:pt x="3069164" y="835645"/>
                  </a:lnTo>
                  <a:lnTo>
                    <a:pt x="3088949" y="791613"/>
                  </a:lnTo>
                  <a:lnTo>
                    <a:pt x="3109255" y="743453"/>
                  </a:lnTo>
                  <a:lnTo>
                    <a:pt x="3130033" y="692084"/>
                  </a:lnTo>
                  <a:lnTo>
                    <a:pt x="3151233" y="638429"/>
                  </a:lnTo>
                  <a:lnTo>
                    <a:pt x="3172805" y="583407"/>
                  </a:lnTo>
                  <a:lnTo>
                    <a:pt x="3194698" y="527941"/>
                  </a:lnTo>
                  <a:lnTo>
                    <a:pt x="3216862" y="472949"/>
                  </a:lnTo>
                  <a:lnTo>
                    <a:pt x="3239247" y="419355"/>
                  </a:lnTo>
                  <a:lnTo>
                    <a:pt x="3261803" y="368077"/>
                  </a:lnTo>
                  <a:lnTo>
                    <a:pt x="3284480" y="320037"/>
                  </a:lnTo>
                  <a:lnTo>
                    <a:pt x="3307227" y="276156"/>
                  </a:lnTo>
                  <a:lnTo>
                    <a:pt x="3329995" y="237355"/>
                  </a:lnTo>
                  <a:lnTo>
                    <a:pt x="3352733" y="204554"/>
                  </a:lnTo>
                  <a:lnTo>
                    <a:pt x="3397920" y="160638"/>
                  </a:lnTo>
                  <a:lnTo>
                    <a:pt x="3420268" y="151364"/>
                  </a:lnTo>
                  <a:lnTo>
                    <a:pt x="3442385" y="151774"/>
                  </a:lnTo>
                  <a:lnTo>
                    <a:pt x="3479235" y="177752"/>
                  </a:lnTo>
                  <a:lnTo>
                    <a:pt x="3516960" y="233409"/>
                  </a:lnTo>
                  <a:lnTo>
                    <a:pt x="3536065" y="270531"/>
                  </a:lnTo>
                  <a:lnTo>
                    <a:pt x="3555287" y="312868"/>
                  </a:lnTo>
                  <a:lnTo>
                    <a:pt x="3574591" y="359687"/>
                  </a:lnTo>
                  <a:lnTo>
                    <a:pt x="3593943" y="410252"/>
                  </a:lnTo>
                  <a:lnTo>
                    <a:pt x="3613310" y="463830"/>
                  </a:lnTo>
                  <a:lnTo>
                    <a:pt x="3632656" y="519685"/>
                  </a:lnTo>
                  <a:lnTo>
                    <a:pt x="3651948" y="577084"/>
                  </a:lnTo>
                  <a:lnTo>
                    <a:pt x="3671152" y="635291"/>
                  </a:lnTo>
                  <a:lnTo>
                    <a:pt x="3690234" y="693571"/>
                  </a:lnTo>
                  <a:lnTo>
                    <a:pt x="3709159" y="751192"/>
                  </a:lnTo>
                  <a:lnTo>
                    <a:pt x="3727893" y="807417"/>
                  </a:lnTo>
                  <a:lnTo>
                    <a:pt x="3746402" y="861512"/>
                  </a:lnTo>
                  <a:lnTo>
                    <a:pt x="3764653" y="912743"/>
                  </a:lnTo>
                  <a:lnTo>
                    <a:pt x="3782610" y="960375"/>
                  </a:lnTo>
                  <a:lnTo>
                    <a:pt x="3800240" y="1003673"/>
                  </a:lnTo>
                  <a:lnTo>
                    <a:pt x="3817509" y="1041903"/>
                  </a:lnTo>
                  <a:lnTo>
                    <a:pt x="3850826" y="1100222"/>
                  </a:lnTo>
                  <a:lnTo>
                    <a:pt x="3897074" y="1140278"/>
                  </a:lnTo>
                  <a:lnTo>
                    <a:pt x="3927362" y="1148984"/>
                  </a:lnTo>
                  <a:lnTo>
                    <a:pt x="3957373" y="1146295"/>
                  </a:lnTo>
                  <a:lnTo>
                    <a:pt x="4015384" y="1112076"/>
                  </a:lnTo>
                  <a:lnTo>
                    <a:pt x="4042792" y="1083217"/>
                  </a:lnTo>
                  <a:lnTo>
                    <a:pt x="4068741" y="1048307"/>
                  </a:lnTo>
                  <a:lnTo>
                    <a:pt x="4092935" y="1008681"/>
                  </a:lnTo>
                  <a:lnTo>
                    <a:pt x="4115079" y="965675"/>
                  </a:lnTo>
                  <a:lnTo>
                    <a:pt x="4134876" y="920625"/>
                  </a:lnTo>
                  <a:lnTo>
                    <a:pt x="4152030" y="874868"/>
                  </a:lnTo>
                  <a:lnTo>
                    <a:pt x="4166247" y="829738"/>
                  </a:lnTo>
                  <a:lnTo>
                    <a:pt x="4177107" y="789378"/>
                  </a:lnTo>
                  <a:lnTo>
                    <a:pt x="4188073" y="744903"/>
                  </a:lnTo>
                  <a:lnTo>
                    <a:pt x="4199254" y="697122"/>
                  </a:lnTo>
                  <a:lnTo>
                    <a:pt x="4210757" y="646846"/>
                  </a:lnTo>
                  <a:lnTo>
                    <a:pt x="4222690" y="594885"/>
                  </a:lnTo>
                  <a:lnTo>
                    <a:pt x="4235160" y="542050"/>
                  </a:lnTo>
                  <a:lnTo>
                    <a:pt x="4248275" y="489151"/>
                  </a:lnTo>
                  <a:lnTo>
                    <a:pt x="4262142" y="436997"/>
                  </a:lnTo>
                  <a:lnTo>
                    <a:pt x="4276870" y="386399"/>
                  </a:lnTo>
                  <a:lnTo>
                    <a:pt x="4292565" y="338168"/>
                  </a:lnTo>
                  <a:lnTo>
                    <a:pt x="4309335" y="293113"/>
                  </a:lnTo>
                  <a:lnTo>
                    <a:pt x="4327288" y="252046"/>
                  </a:lnTo>
                  <a:lnTo>
                    <a:pt x="4346532" y="215775"/>
                  </a:lnTo>
                  <a:lnTo>
                    <a:pt x="4395765" y="150006"/>
                  </a:lnTo>
                  <a:lnTo>
                    <a:pt x="4426895" y="115763"/>
                  </a:lnTo>
                  <a:lnTo>
                    <a:pt x="4460223" y="83662"/>
                  </a:lnTo>
                  <a:lnTo>
                    <a:pt x="4495404" y="54979"/>
                  </a:lnTo>
                  <a:lnTo>
                    <a:pt x="4532097" y="30994"/>
                  </a:lnTo>
                  <a:lnTo>
                    <a:pt x="4569959" y="12984"/>
                  </a:lnTo>
                  <a:lnTo>
                    <a:pt x="4608646" y="2226"/>
                  </a:lnTo>
                  <a:lnTo>
                    <a:pt x="4647816" y="0"/>
                  </a:lnTo>
                  <a:lnTo>
                    <a:pt x="4687127" y="7582"/>
                  </a:lnTo>
                  <a:lnTo>
                    <a:pt x="4726235" y="26251"/>
                  </a:lnTo>
                  <a:lnTo>
                    <a:pt x="4764798" y="57286"/>
                  </a:lnTo>
                  <a:lnTo>
                    <a:pt x="4805265" y="108657"/>
                  </a:lnTo>
                  <a:lnTo>
                    <a:pt x="4825821" y="142463"/>
                  </a:lnTo>
                  <a:lnTo>
                    <a:pt x="4846563" y="180944"/>
                  </a:lnTo>
                  <a:lnTo>
                    <a:pt x="4867471" y="223546"/>
                  </a:lnTo>
                  <a:lnTo>
                    <a:pt x="4888523" y="269713"/>
                  </a:lnTo>
                  <a:lnTo>
                    <a:pt x="4909698" y="318892"/>
                  </a:lnTo>
                  <a:lnTo>
                    <a:pt x="4930974" y="370529"/>
                  </a:lnTo>
                  <a:lnTo>
                    <a:pt x="4952330" y="424069"/>
                  </a:lnTo>
                  <a:lnTo>
                    <a:pt x="4973744" y="478958"/>
                  </a:lnTo>
                  <a:lnTo>
                    <a:pt x="4995196" y="534642"/>
                  </a:lnTo>
                  <a:lnTo>
                    <a:pt x="5016665" y="590566"/>
                  </a:lnTo>
                  <a:lnTo>
                    <a:pt x="5038128" y="646176"/>
                  </a:lnTo>
                  <a:lnTo>
                    <a:pt x="5059564" y="700918"/>
                  </a:lnTo>
                  <a:lnTo>
                    <a:pt x="5080953" y="754237"/>
                  </a:lnTo>
                  <a:lnTo>
                    <a:pt x="5102273" y="805580"/>
                  </a:lnTo>
                  <a:lnTo>
                    <a:pt x="5123502" y="854391"/>
                  </a:lnTo>
                  <a:lnTo>
                    <a:pt x="5144619" y="900117"/>
                  </a:lnTo>
                  <a:lnTo>
                    <a:pt x="5165604" y="942204"/>
                  </a:lnTo>
                  <a:lnTo>
                    <a:pt x="5186434" y="980096"/>
                  </a:lnTo>
                  <a:lnTo>
                    <a:pt x="5207088" y="1013240"/>
                  </a:lnTo>
                  <a:lnTo>
                    <a:pt x="5242234" y="1065207"/>
                  </a:lnTo>
                  <a:lnTo>
                    <a:pt x="5275984" y="1113835"/>
                  </a:lnTo>
                  <a:lnTo>
                    <a:pt x="5308754" y="1158783"/>
                  </a:lnTo>
                  <a:lnTo>
                    <a:pt x="5340962" y="1199714"/>
                  </a:lnTo>
                  <a:lnTo>
                    <a:pt x="5373024" y="1236288"/>
                  </a:lnTo>
                  <a:lnTo>
                    <a:pt x="5405356" y="1268167"/>
                  </a:lnTo>
                  <a:lnTo>
                    <a:pt x="5438375" y="1295011"/>
                  </a:lnTo>
                  <a:lnTo>
                    <a:pt x="5472499" y="1316482"/>
                  </a:lnTo>
                  <a:lnTo>
                    <a:pt x="5508142" y="1332241"/>
                  </a:lnTo>
                  <a:lnTo>
                    <a:pt x="5545722" y="1341948"/>
                  </a:lnTo>
                  <a:lnTo>
                    <a:pt x="5585656" y="1345265"/>
                  </a:lnTo>
                  <a:lnTo>
                    <a:pt x="5628360" y="1341853"/>
                  </a:lnTo>
                  <a:lnTo>
                    <a:pt x="5679542" y="1327829"/>
                  </a:lnTo>
                  <a:lnTo>
                    <a:pt x="5732642" y="1329149"/>
                  </a:lnTo>
                  <a:lnTo>
                    <a:pt x="5785390" y="1340327"/>
                  </a:lnTo>
                  <a:lnTo>
                    <a:pt x="5835512" y="1355879"/>
                  </a:lnTo>
                  <a:lnTo>
                    <a:pt x="5880738" y="1370318"/>
                  </a:lnTo>
                  <a:lnTo>
                    <a:pt x="5918794" y="1378161"/>
                  </a:lnTo>
                  <a:lnTo>
                    <a:pt x="5947410" y="1373920"/>
                  </a:lnTo>
                </a:path>
              </a:pathLst>
            </a:custGeom>
            <a:ln w="381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028435" y="2867402"/>
              <a:ext cx="258257" cy="868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556251" y="2945126"/>
              <a:ext cx="258257" cy="868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061707" y="2867402"/>
              <a:ext cx="258257" cy="868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300724" y="3143250"/>
              <a:ext cx="294640" cy="0"/>
            </a:xfrm>
            <a:custGeom>
              <a:avLst/>
              <a:gdLst/>
              <a:ahLst/>
              <a:cxnLst/>
              <a:rect l="l" t="t" r="r" b="b"/>
              <a:pathLst>
                <a:path w="294639">
                  <a:moveTo>
                    <a:pt x="294259" y="0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228325" y="3099815"/>
              <a:ext cx="439420" cy="86995"/>
            </a:xfrm>
            <a:custGeom>
              <a:avLst/>
              <a:gdLst/>
              <a:ahLst/>
              <a:cxnLst/>
              <a:rect l="l" t="t" r="r" b="b"/>
              <a:pathLst>
                <a:path w="439420" h="86994">
                  <a:moveTo>
                    <a:pt x="86868" y="0"/>
                  </a:moveTo>
                  <a:lnTo>
                    <a:pt x="0" y="43434"/>
                  </a:lnTo>
                  <a:lnTo>
                    <a:pt x="86868" y="86868"/>
                  </a:lnTo>
                  <a:lnTo>
                    <a:pt x="86868" y="0"/>
                  </a:lnTo>
                  <a:close/>
                </a:path>
                <a:path w="439420" h="86994">
                  <a:moveTo>
                    <a:pt x="439039" y="43434"/>
                  </a:moveTo>
                  <a:lnTo>
                    <a:pt x="352171" y="0"/>
                  </a:lnTo>
                  <a:lnTo>
                    <a:pt x="352171" y="86868"/>
                  </a:lnTo>
                  <a:lnTo>
                    <a:pt x="439039" y="43434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849870" y="3065526"/>
              <a:ext cx="294640" cy="0"/>
            </a:xfrm>
            <a:custGeom>
              <a:avLst/>
              <a:gdLst/>
              <a:ahLst/>
              <a:cxnLst/>
              <a:rect l="l" t="t" r="r" b="b"/>
              <a:pathLst>
                <a:path w="294639">
                  <a:moveTo>
                    <a:pt x="294259" y="0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777471" y="3022091"/>
              <a:ext cx="439420" cy="86995"/>
            </a:xfrm>
            <a:custGeom>
              <a:avLst/>
              <a:gdLst/>
              <a:ahLst/>
              <a:cxnLst/>
              <a:rect l="l" t="t" r="r" b="b"/>
              <a:pathLst>
                <a:path w="439420" h="86994">
                  <a:moveTo>
                    <a:pt x="86868" y="0"/>
                  </a:moveTo>
                  <a:lnTo>
                    <a:pt x="0" y="43434"/>
                  </a:lnTo>
                  <a:lnTo>
                    <a:pt x="86868" y="86868"/>
                  </a:lnTo>
                  <a:lnTo>
                    <a:pt x="86868" y="0"/>
                  </a:lnTo>
                  <a:close/>
                </a:path>
                <a:path w="439420" h="86994">
                  <a:moveTo>
                    <a:pt x="439039" y="43434"/>
                  </a:moveTo>
                  <a:lnTo>
                    <a:pt x="352171" y="0"/>
                  </a:lnTo>
                  <a:lnTo>
                    <a:pt x="352171" y="86868"/>
                  </a:lnTo>
                  <a:lnTo>
                    <a:pt x="439039" y="43434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218422" y="3065526"/>
              <a:ext cx="294640" cy="0"/>
            </a:xfrm>
            <a:custGeom>
              <a:avLst/>
              <a:gdLst/>
              <a:ahLst/>
              <a:cxnLst/>
              <a:rect l="l" t="t" r="r" b="b"/>
              <a:pathLst>
                <a:path w="294640">
                  <a:moveTo>
                    <a:pt x="294258" y="0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146023" y="3022091"/>
              <a:ext cx="439420" cy="86995"/>
            </a:xfrm>
            <a:custGeom>
              <a:avLst/>
              <a:gdLst/>
              <a:ahLst/>
              <a:cxnLst/>
              <a:rect l="l" t="t" r="r" b="b"/>
              <a:pathLst>
                <a:path w="439420" h="86994">
                  <a:moveTo>
                    <a:pt x="86868" y="0"/>
                  </a:moveTo>
                  <a:lnTo>
                    <a:pt x="0" y="43434"/>
                  </a:lnTo>
                  <a:lnTo>
                    <a:pt x="86868" y="86868"/>
                  </a:lnTo>
                  <a:lnTo>
                    <a:pt x="86868" y="0"/>
                  </a:lnTo>
                  <a:close/>
                </a:path>
                <a:path w="439420" h="86994">
                  <a:moveTo>
                    <a:pt x="439039" y="43434"/>
                  </a:moveTo>
                  <a:lnTo>
                    <a:pt x="352171" y="0"/>
                  </a:lnTo>
                  <a:lnTo>
                    <a:pt x="352171" y="86868"/>
                  </a:lnTo>
                  <a:lnTo>
                    <a:pt x="439039" y="43434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667630" y="2911221"/>
              <a:ext cx="0" cy="1033144"/>
            </a:xfrm>
            <a:custGeom>
              <a:avLst/>
              <a:gdLst/>
              <a:ahLst/>
              <a:cxnLst/>
              <a:rect l="l" t="t" r="r" b="b"/>
              <a:pathLst>
                <a:path h="1033145">
                  <a:moveTo>
                    <a:pt x="0" y="0"/>
                  </a:moveTo>
                  <a:lnTo>
                    <a:pt x="0" y="1033030"/>
                  </a:lnTo>
                </a:path>
              </a:pathLst>
            </a:custGeom>
            <a:ln w="19050">
              <a:solidFill>
                <a:srgbClr val="0076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556635" y="2911221"/>
              <a:ext cx="0" cy="1033144"/>
            </a:xfrm>
            <a:custGeom>
              <a:avLst/>
              <a:gdLst/>
              <a:ahLst/>
              <a:cxnLst/>
              <a:rect l="l" t="t" r="r" b="b"/>
              <a:pathLst>
                <a:path h="1033145">
                  <a:moveTo>
                    <a:pt x="0" y="0"/>
                  </a:moveTo>
                  <a:lnTo>
                    <a:pt x="0" y="1033030"/>
                  </a:lnTo>
                </a:path>
              </a:pathLst>
            </a:custGeom>
            <a:ln w="19050">
              <a:solidFill>
                <a:srgbClr val="0076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054726" y="2824353"/>
              <a:ext cx="0" cy="1120140"/>
            </a:xfrm>
            <a:custGeom>
              <a:avLst/>
              <a:gdLst/>
              <a:ahLst/>
              <a:cxnLst/>
              <a:rect l="l" t="t" r="r" b="b"/>
              <a:pathLst>
                <a:path h="1120139">
                  <a:moveTo>
                    <a:pt x="0" y="0"/>
                  </a:moveTo>
                  <a:lnTo>
                    <a:pt x="0" y="1120089"/>
                  </a:lnTo>
                </a:path>
              </a:pathLst>
            </a:custGeom>
            <a:ln w="19050">
              <a:solidFill>
                <a:srgbClr val="0076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586091" y="2911221"/>
              <a:ext cx="0" cy="1033144"/>
            </a:xfrm>
            <a:custGeom>
              <a:avLst/>
              <a:gdLst/>
              <a:ahLst/>
              <a:cxnLst/>
              <a:rect l="l" t="t" r="r" b="b"/>
              <a:pathLst>
                <a:path h="1033145">
                  <a:moveTo>
                    <a:pt x="0" y="0"/>
                  </a:moveTo>
                  <a:lnTo>
                    <a:pt x="0" y="1033030"/>
                  </a:lnTo>
                </a:path>
              </a:pathLst>
            </a:custGeom>
            <a:ln w="19050">
              <a:solidFill>
                <a:srgbClr val="0076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/>
          <p:nvPr/>
        </p:nvSpPr>
        <p:spPr>
          <a:xfrm>
            <a:off x="3585190" y="4014978"/>
            <a:ext cx="1088916" cy="2194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744000" y="4015919"/>
            <a:ext cx="762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Record</a:t>
            </a: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#1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056629" y="4014978"/>
            <a:ext cx="2535176" cy="2194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939182" y="4015919"/>
            <a:ext cx="762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Record</a:t>
            </a: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#2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478276" y="2711194"/>
            <a:ext cx="30099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1000" spc="-5" dirty="0">
                <a:solidFill>
                  <a:srgbClr val="C00000"/>
                </a:solidFill>
                <a:latin typeface="Arial"/>
                <a:cs typeface="Arial"/>
              </a:rPr>
              <a:t>EW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298300" y="2894440"/>
            <a:ext cx="30797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C00000"/>
                </a:solidFill>
                <a:latin typeface="Arial"/>
                <a:cs typeface="Arial"/>
              </a:rPr>
              <a:t>EW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854489" y="3112044"/>
            <a:ext cx="30797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C00000"/>
                </a:solidFill>
                <a:latin typeface="Arial"/>
                <a:cs typeface="Arial"/>
              </a:rPr>
              <a:t>EW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038499" y="2648203"/>
            <a:ext cx="30099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1000" spc="-5" dirty="0">
                <a:solidFill>
                  <a:srgbClr val="C00000"/>
                </a:solidFill>
                <a:latin typeface="Arial"/>
                <a:cs typeface="Arial"/>
              </a:rPr>
              <a:t>EW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918409" y="2648203"/>
            <a:ext cx="30099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1000" spc="-5" dirty="0">
                <a:solidFill>
                  <a:srgbClr val="C00000"/>
                </a:solidFill>
                <a:latin typeface="Arial"/>
                <a:cs typeface="Arial"/>
              </a:rPr>
              <a:t>EW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222725" y="2834376"/>
            <a:ext cx="30797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C00000"/>
                </a:solidFill>
                <a:latin typeface="Arial"/>
                <a:cs typeface="Arial"/>
              </a:rPr>
              <a:t>EW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3732534" y="2125091"/>
            <a:ext cx="1604645" cy="812165"/>
            <a:chOff x="3732534" y="2125091"/>
            <a:chExt cx="1604645" cy="812165"/>
          </a:xfrm>
        </p:grpSpPr>
        <p:sp>
          <p:nvSpPr>
            <p:cNvPr id="55" name="object 55"/>
            <p:cNvSpPr/>
            <p:nvPr/>
          </p:nvSpPr>
          <p:spPr>
            <a:xfrm>
              <a:off x="3797807" y="2139696"/>
              <a:ext cx="0" cy="371475"/>
            </a:xfrm>
            <a:custGeom>
              <a:avLst/>
              <a:gdLst/>
              <a:ahLst/>
              <a:cxnLst/>
              <a:rect l="l" t="t" r="r" b="b"/>
              <a:pathLst>
                <a:path h="371475">
                  <a:moveTo>
                    <a:pt x="0" y="371271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747139" y="2424097"/>
              <a:ext cx="101600" cy="86995"/>
            </a:xfrm>
            <a:custGeom>
              <a:avLst/>
              <a:gdLst/>
              <a:ahLst/>
              <a:cxnLst/>
              <a:rect l="l" t="t" r="r" b="b"/>
              <a:pathLst>
                <a:path w="101600" h="86994">
                  <a:moveTo>
                    <a:pt x="0" y="0"/>
                  </a:moveTo>
                  <a:lnTo>
                    <a:pt x="50673" y="86868"/>
                  </a:lnTo>
                  <a:lnTo>
                    <a:pt x="101346" y="0"/>
                  </a:lnTo>
                </a:path>
              </a:pathLst>
            </a:custGeom>
            <a:ln w="28956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271515" y="2139696"/>
              <a:ext cx="0" cy="371475"/>
            </a:xfrm>
            <a:custGeom>
              <a:avLst/>
              <a:gdLst/>
              <a:ahLst/>
              <a:cxnLst/>
              <a:rect l="l" t="t" r="r" b="b"/>
              <a:pathLst>
                <a:path h="371475">
                  <a:moveTo>
                    <a:pt x="0" y="371271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220847" y="2424097"/>
              <a:ext cx="101600" cy="86995"/>
            </a:xfrm>
            <a:custGeom>
              <a:avLst/>
              <a:gdLst/>
              <a:ahLst/>
              <a:cxnLst/>
              <a:rect l="l" t="t" r="r" b="b"/>
              <a:pathLst>
                <a:path w="101600" h="86994">
                  <a:moveTo>
                    <a:pt x="0" y="0"/>
                  </a:moveTo>
                  <a:lnTo>
                    <a:pt x="50673" y="86868"/>
                  </a:lnTo>
                  <a:lnTo>
                    <a:pt x="101346" y="0"/>
                  </a:lnTo>
                </a:path>
              </a:pathLst>
            </a:custGeom>
            <a:ln w="28956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271896" y="2582799"/>
              <a:ext cx="0" cy="283210"/>
            </a:xfrm>
            <a:custGeom>
              <a:avLst/>
              <a:gdLst/>
              <a:ahLst/>
              <a:cxnLst/>
              <a:rect l="l" t="t" r="r" b="b"/>
              <a:pathLst>
                <a:path h="283210">
                  <a:moveTo>
                    <a:pt x="0" y="0"/>
                  </a:moveTo>
                  <a:lnTo>
                    <a:pt x="0" y="283146"/>
                  </a:lnTo>
                </a:path>
              </a:pathLst>
            </a:custGeom>
            <a:ln w="19050">
              <a:solidFill>
                <a:srgbClr val="58585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798188" y="2582799"/>
              <a:ext cx="0" cy="345440"/>
            </a:xfrm>
            <a:custGeom>
              <a:avLst/>
              <a:gdLst/>
              <a:ahLst/>
              <a:cxnLst/>
              <a:rect l="l" t="t" r="r" b="b"/>
              <a:pathLst>
                <a:path h="345439">
                  <a:moveTo>
                    <a:pt x="0" y="0"/>
                  </a:moveTo>
                  <a:lnTo>
                    <a:pt x="0" y="344855"/>
                  </a:lnTo>
                </a:path>
              </a:pathLst>
            </a:custGeom>
            <a:ln w="19050">
              <a:solidFill>
                <a:srgbClr val="58585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3479961" y="1901306"/>
            <a:ext cx="6705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585858"/>
                </a:solidFill>
                <a:latin typeface="Arial"/>
                <a:cs typeface="Arial"/>
              </a:rPr>
              <a:t>Trigger</a:t>
            </a:r>
            <a:r>
              <a:rPr sz="1200" b="1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953973" y="1901306"/>
            <a:ext cx="6705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585858"/>
                </a:solidFill>
                <a:latin typeface="Arial"/>
                <a:cs typeface="Arial"/>
              </a:rPr>
              <a:t>Trigger</a:t>
            </a:r>
            <a:r>
              <a:rPr sz="1200" b="1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3556254" y="2362961"/>
            <a:ext cx="4020185" cy="1445260"/>
            <a:chOff x="3556254" y="2362961"/>
            <a:chExt cx="4020185" cy="1445260"/>
          </a:xfrm>
        </p:grpSpPr>
        <p:sp>
          <p:nvSpPr>
            <p:cNvPr id="64" name="object 64"/>
            <p:cNvSpPr/>
            <p:nvPr/>
          </p:nvSpPr>
          <p:spPr>
            <a:xfrm>
              <a:off x="5070348" y="2362961"/>
              <a:ext cx="2505696" cy="14447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556254" y="2362961"/>
              <a:ext cx="1115986" cy="14447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1698411" y="692910"/>
            <a:ext cx="69742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If LEW and TEW overlap, the record is extended to contain  both pulses in the same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record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5382767" y="1345691"/>
            <a:ext cx="714375" cy="1232535"/>
            <a:chOff x="5382767" y="1345691"/>
            <a:chExt cx="714375" cy="1232535"/>
          </a:xfrm>
        </p:grpSpPr>
        <p:sp>
          <p:nvSpPr>
            <p:cNvPr id="68" name="object 68"/>
            <p:cNvSpPr/>
            <p:nvPr/>
          </p:nvSpPr>
          <p:spPr>
            <a:xfrm>
              <a:off x="5389244" y="1352168"/>
              <a:ext cx="670560" cy="1162685"/>
            </a:xfrm>
            <a:custGeom>
              <a:avLst/>
              <a:gdLst/>
              <a:ahLst/>
              <a:cxnLst/>
              <a:rect l="l" t="t" r="r" b="b"/>
              <a:pathLst>
                <a:path w="670560" h="1162685">
                  <a:moveTo>
                    <a:pt x="0" y="0"/>
                  </a:moveTo>
                  <a:lnTo>
                    <a:pt x="44224" y="26573"/>
                  </a:lnTo>
                  <a:lnTo>
                    <a:pt x="88186" y="53481"/>
                  </a:lnTo>
                  <a:lnTo>
                    <a:pt x="131623" y="81060"/>
                  </a:lnTo>
                  <a:lnTo>
                    <a:pt x="174271" y="109646"/>
                  </a:lnTo>
                  <a:lnTo>
                    <a:pt x="215869" y="139574"/>
                  </a:lnTo>
                  <a:lnTo>
                    <a:pt x="256154" y="171181"/>
                  </a:lnTo>
                  <a:lnTo>
                    <a:pt x="294863" y="204801"/>
                  </a:lnTo>
                  <a:lnTo>
                    <a:pt x="331733" y="240772"/>
                  </a:lnTo>
                  <a:lnTo>
                    <a:pt x="366502" y="279428"/>
                  </a:lnTo>
                  <a:lnTo>
                    <a:pt x="398907" y="321106"/>
                  </a:lnTo>
                  <a:lnTo>
                    <a:pt x="424241" y="359268"/>
                  </a:lnTo>
                  <a:lnTo>
                    <a:pt x="448360" y="401113"/>
                  </a:lnTo>
                  <a:lnTo>
                    <a:pt x="471263" y="445932"/>
                  </a:lnTo>
                  <a:lnTo>
                    <a:pt x="492950" y="493014"/>
                  </a:lnTo>
                  <a:lnTo>
                    <a:pt x="513422" y="541651"/>
                  </a:lnTo>
                  <a:lnTo>
                    <a:pt x="532677" y="591132"/>
                  </a:lnTo>
                  <a:lnTo>
                    <a:pt x="550717" y="640749"/>
                  </a:lnTo>
                  <a:lnTo>
                    <a:pt x="567541" y="689791"/>
                  </a:lnTo>
                  <a:lnTo>
                    <a:pt x="583149" y="737549"/>
                  </a:lnTo>
                  <a:lnTo>
                    <a:pt x="597542" y="783314"/>
                  </a:lnTo>
                  <a:lnTo>
                    <a:pt x="610719" y="826376"/>
                  </a:lnTo>
                  <a:lnTo>
                    <a:pt x="622681" y="866025"/>
                  </a:lnTo>
                  <a:lnTo>
                    <a:pt x="638576" y="923860"/>
                  </a:lnTo>
                  <a:lnTo>
                    <a:pt x="650442" y="977441"/>
                  </a:lnTo>
                  <a:lnTo>
                    <a:pt x="658896" y="1027422"/>
                  </a:lnTo>
                  <a:lnTo>
                    <a:pt x="664558" y="1074455"/>
                  </a:lnTo>
                  <a:lnTo>
                    <a:pt x="668044" y="1119194"/>
                  </a:lnTo>
                  <a:lnTo>
                    <a:pt x="669975" y="1162291"/>
                  </a:lnTo>
                </a:path>
              </a:pathLst>
            </a:custGeom>
            <a:ln w="12954">
              <a:solidFill>
                <a:srgbClr val="78787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020869" y="2501243"/>
              <a:ext cx="76200" cy="77470"/>
            </a:xfrm>
            <a:custGeom>
              <a:avLst/>
              <a:gdLst/>
              <a:ahLst/>
              <a:cxnLst/>
              <a:rect l="l" t="t" r="r" b="b"/>
              <a:pathLst>
                <a:path w="76200" h="77469">
                  <a:moveTo>
                    <a:pt x="76187" y="0"/>
                  </a:moveTo>
                  <a:lnTo>
                    <a:pt x="0" y="1600"/>
                  </a:lnTo>
                  <a:lnTo>
                    <a:pt x="39700" y="76987"/>
                  </a:lnTo>
                  <a:lnTo>
                    <a:pt x="76187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71" name="object 7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72" name="object 7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36</a:t>
            </a:fld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81788"/>
            <a:ext cx="4937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76C0"/>
                </a:solidFill>
              </a:rPr>
              <a:t>Data Collection </a:t>
            </a:r>
            <a:r>
              <a:rPr sz="2400" dirty="0">
                <a:solidFill>
                  <a:srgbClr val="0076C0"/>
                </a:solidFill>
              </a:rPr>
              <a:t>- </a:t>
            </a:r>
            <a:r>
              <a:rPr sz="2400" spc="-5" dirty="0">
                <a:solidFill>
                  <a:srgbClr val="0076C0"/>
                </a:solidFill>
              </a:rPr>
              <a:t>Mode </a:t>
            </a:r>
            <a:r>
              <a:rPr sz="2400" dirty="0">
                <a:solidFill>
                  <a:srgbClr val="0076C0"/>
                </a:solidFill>
              </a:rPr>
              <a:t>1</a:t>
            </a:r>
            <a:r>
              <a:rPr sz="2400" spc="-35" dirty="0">
                <a:solidFill>
                  <a:srgbClr val="0076C0"/>
                </a:solidFill>
              </a:rPr>
              <a:t> </a:t>
            </a:r>
            <a:r>
              <a:rPr sz="2400" spc="-5" dirty="0">
                <a:solidFill>
                  <a:srgbClr val="0076C0"/>
                </a:solidFill>
              </a:rPr>
              <a:t>(metadata)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395477" y="699516"/>
            <a:ext cx="1057910" cy="406400"/>
          </a:xfrm>
          <a:custGeom>
            <a:avLst/>
            <a:gdLst/>
            <a:ahLst/>
            <a:cxnLst/>
            <a:rect l="l" t="t" r="r" b="b"/>
            <a:pathLst>
              <a:path w="1057910" h="406400">
                <a:moveTo>
                  <a:pt x="1017028" y="0"/>
                </a:moveTo>
                <a:lnTo>
                  <a:pt x="40627" y="0"/>
                </a:lnTo>
                <a:lnTo>
                  <a:pt x="24812" y="3192"/>
                </a:lnTo>
                <a:lnTo>
                  <a:pt x="11898" y="11896"/>
                </a:lnTo>
                <a:lnTo>
                  <a:pt x="3192" y="24806"/>
                </a:lnTo>
                <a:lnTo>
                  <a:pt x="0" y="40614"/>
                </a:lnTo>
                <a:lnTo>
                  <a:pt x="0" y="365531"/>
                </a:lnTo>
                <a:lnTo>
                  <a:pt x="3192" y="381339"/>
                </a:lnTo>
                <a:lnTo>
                  <a:pt x="11898" y="394249"/>
                </a:lnTo>
                <a:lnTo>
                  <a:pt x="24812" y="402953"/>
                </a:lnTo>
                <a:lnTo>
                  <a:pt x="40627" y="406145"/>
                </a:lnTo>
                <a:lnTo>
                  <a:pt x="1017028" y="406145"/>
                </a:lnTo>
                <a:lnTo>
                  <a:pt x="1032843" y="402953"/>
                </a:lnTo>
                <a:lnTo>
                  <a:pt x="1045757" y="394249"/>
                </a:lnTo>
                <a:lnTo>
                  <a:pt x="1054463" y="381339"/>
                </a:lnTo>
                <a:lnTo>
                  <a:pt x="1057656" y="365531"/>
                </a:lnTo>
                <a:lnTo>
                  <a:pt x="1057656" y="40614"/>
                </a:lnTo>
                <a:lnTo>
                  <a:pt x="1054463" y="24806"/>
                </a:lnTo>
                <a:lnTo>
                  <a:pt x="1045757" y="11896"/>
                </a:lnTo>
                <a:lnTo>
                  <a:pt x="1032843" y="3192"/>
                </a:lnTo>
                <a:lnTo>
                  <a:pt x="1017028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8548" y="793979"/>
            <a:ext cx="3124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5477" y="1131571"/>
            <a:ext cx="1057910" cy="584200"/>
            <a:chOff x="395477" y="1131571"/>
            <a:chExt cx="1057910" cy="584200"/>
          </a:xfrm>
        </p:grpSpPr>
        <p:sp>
          <p:nvSpPr>
            <p:cNvPr id="6" name="object 6"/>
            <p:cNvSpPr/>
            <p:nvPr/>
          </p:nvSpPr>
          <p:spPr>
            <a:xfrm>
              <a:off x="832864" y="1131571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477" y="13091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5"/>
                  </a:lnTo>
                  <a:lnTo>
                    <a:pt x="1017028" y="406145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16148" y="1327993"/>
            <a:ext cx="615950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74930" marR="5080" indent="-62865">
              <a:lnSpc>
                <a:spcPts val="1190"/>
              </a:lnSpc>
              <a:spcBef>
                <a:spcPts val="24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etection  window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5477" y="1740407"/>
            <a:ext cx="1057910" cy="584835"/>
            <a:chOff x="395477" y="1740407"/>
            <a:chExt cx="1057910" cy="584835"/>
          </a:xfrm>
        </p:grpSpPr>
        <p:sp>
          <p:nvSpPr>
            <p:cNvPr id="10" name="object 10"/>
            <p:cNvSpPr/>
            <p:nvPr/>
          </p:nvSpPr>
          <p:spPr>
            <a:xfrm>
              <a:off x="832864" y="1740407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5477" y="19187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26994" y="2012881"/>
            <a:ext cx="7950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Coincidence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95477" y="2350009"/>
            <a:ext cx="1057910" cy="584835"/>
            <a:chOff x="395477" y="2350009"/>
            <a:chExt cx="1057910" cy="584835"/>
          </a:xfrm>
        </p:grpSpPr>
        <p:sp>
          <p:nvSpPr>
            <p:cNvPr id="14" name="object 14"/>
            <p:cNvSpPr/>
            <p:nvPr/>
          </p:nvSpPr>
          <p:spPr>
            <a:xfrm>
              <a:off x="832864" y="23500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5477" y="2527554"/>
              <a:ext cx="1057910" cy="407034"/>
            </a:xfrm>
            <a:custGeom>
              <a:avLst/>
              <a:gdLst/>
              <a:ahLst/>
              <a:cxnLst/>
              <a:rect l="l" t="t" r="r" b="b"/>
              <a:pathLst>
                <a:path w="1057910" h="407035">
                  <a:moveTo>
                    <a:pt x="1017028" y="0"/>
                  </a:moveTo>
                  <a:lnTo>
                    <a:pt x="40627" y="0"/>
                  </a:lnTo>
                  <a:lnTo>
                    <a:pt x="24812" y="3198"/>
                  </a:lnTo>
                  <a:lnTo>
                    <a:pt x="11898" y="11920"/>
                  </a:lnTo>
                  <a:lnTo>
                    <a:pt x="3192" y="24854"/>
                  </a:lnTo>
                  <a:lnTo>
                    <a:pt x="0" y="40690"/>
                  </a:lnTo>
                  <a:lnTo>
                    <a:pt x="0" y="366217"/>
                  </a:lnTo>
                  <a:lnTo>
                    <a:pt x="3192" y="382058"/>
                  </a:lnTo>
                  <a:lnTo>
                    <a:pt x="11898" y="394992"/>
                  </a:lnTo>
                  <a:lnTo>
                    <a:pt x="24812" y="403711"/>
                  </a:lnTo>
                  <a:lnTo>
                    <a:pt x="40627" y="406908"/>
                  </a:lnTo>
                  <a:lnTo>
                    <a:pt x="1017028" y="406908"/>
                  </a:lnTo>
                  <a:lnTo>
                    <a:pt x="1032843" y="403711"/>
                  </a:lnTo>
                  <a:lnTo>
                    <a:pt x="1045757" y="394992"/>
                  </a:lnTo>
                  <a:lnTo>
                    <a:pt x="1054463" y="382058"/>
                  </a:lnTo>
                  <a:lnTo>
                    <a:pt x="1057656" y="366217"/>
                  </a:lnTo>
                  <a:lnTo>
                    <a:pt x="1057656" y="40690"/>
                  </a:lnTo>
                  <a:lnTo>
                    <a:pt x="1054463" y="24854"/>
                  </a:lnTo>
                  <a:lnTo>
                    <a:pt x="1045757" y="11920"/>
                  </a:lnTo>
                  <a:lnTo>
                    <a:pt x="1032843" y="3198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27668" y="2546894"/>
            <a:ext cx="593090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108585">
              <a:lnSpc>
                <a:spcPts val="1190"/>
              </a:lnSpc>
              <a:spcBef>
                <a:spcPts val="24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  detection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95477" y="2959609"/>
            <a:ext cx="1057910" cy="584200"/>
            <a:chOff x="395477" y="2959609"/>
            <a:chExt cx="1057910" cy="584200"/>
          </a:xfrm>
        </p:grpSpPr>
        <p:sp>
          <p:nvSpPr>
            <p:cNvPr id="18" name="object 18"/>
            <p:cNvSpPr/>
            <p:nvPr/>
          </p:nvSpPr>
          <p:spPr>
            <a:xfrm>
              <a:off x="832864" y="29596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5477" y="31371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64510" y="3231784"/>
            <a:ext cx="918844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95477" y="3569209"/>
            <a:ext cx="1057910" cy="584200"/>
            <a:chOff x="395477" y="3569209"/>
            <a:chExt cx="1057910" cy="584200"/>
          </a:xfrm>
        </p:grpSpPr>
        <p:sp>
          <p:nvSpPr>
            <p:cNvPr id="22" name="object 22"/>
            <p:cNvSpPr/>
            <p:nvPr/>
          </p:nvSpPr>
          <p:spPr>
            <a:xfrm>
              <a:off x="832864" y="35692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5477" y="37467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0076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53080" y="3841235"/>
            <a:ext cx="94297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collection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95477" y="4178808"/>
            <a:ext cx="1057910" cy="584200"/>
            <a:chOff x="395477" y="4178808"/>
            <a:chExt cx="1057910" cy="584200"/>
          </a:xfrm>
        </p:grpSpPr>
        <p:sp>
          <p:nvSpPr>
            <p:cNvPr id="26" name="object 26"/>
            <p:cNvSpPr/>
            <p:nvPr/>
          </p:nvSpPr>
          <p:spPr>
            <a:xfrm>
              <a:off x="832864" y="4178808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5477" y="43563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37840" y="4375249"/>
            <a:ext cx="972185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40970" marR="5080" indent="-128905">
              <a:lnSpc>
                <a:spcPts val="1190"/>
              </a:lnSpc>
              <a:spcBef>
                <a:spcPts val="24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Latency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control  Timestamp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797046" y="1275590"/>
            <a:ext cx="1800225" cy="935990"/>
          </a:xfrm>
          <a:custGeom>
            <a:avLst/>
            <a:gdLst/>
            <a:ahLst/>
            <a:cxnLst/>
            <a:rect l="l" t="t" r="r" b="b"/>
            <a:pathLst>
              <a:path w="1800225" h="935989">
                <a:moveTo>
                  <a:pt x="0" y="155955"/>
                </a:moveTo>
                <a:lnTo>
                  <a:pt x="7950" y="106662"/>
                </a:lnTo>
                <a:lnTo>
                  <a:pt x="30090" y="63850"/>
                </a:lnTo>
                <a:lnTo>
                  <a:pt x="63850" y="30090"/>
                </a:lnTo>
                <a:lnTo>
                  <a:pt x="106662" y="7950"/>
                </a:lnTo>
                <a:lnTo>
                  <a:pt x="155956" y="0"/>
                </a:lnTo>
                <a:lnTo>
                  <a:pt x="1643888" y="0"/>
                </a:lnTo>
                <a:lnTo>
                  <a:pt x="1693181" y="7950"/>
                </a:lnTo>
                <a:lnTo>
                  <a:pt x="1735993" y="30090"/>
                </a:lnTo>
                <a:lnTo>
                  <a:pt x="1769753" y="63850"/>
                </a:lnTo>
                <a:lnTo>
                  <a:pt x="1791893" y="106662"/>
                </a:lnTo>
                <a:lnTo>
                  <a:pt x="1799844" y="155955"/>
                </a:lnTo>
                <a:lnTo>
                  <a:pt x="1799844" y="779779"/>
                </a:lnTo>
                <a:lnTo>
                  <a:pt x="1791893" y="829073"/>
                </a:lnTo>
                <a:lnTo>
                  <a:pt x="1769753" y="871885"/>
                </a:lnTo>
                <a:lnTo>
                  <a:pt x="1735993" y="905645"/>
                </a:lnTo>
                <a:lnTo>
                  <a:pt x="1693181" y="927785"/>
                </a:lnTo>
                <a:lnTo>
                  <a:pt x="1643888" y="935735"/>
                </a:lnTo>
                <a:lnTo>
                  <a:pt x="155956" y="935735"/>
                </a:lnTo>
                <a:lnTo>
                  <a:pt x="106662" y="927785"/>
                </a:lnTo>
                <a:lnTo>
                  <a:pt x="63850" y="905645"/>
                </a:lnTo>
                <a:lnTo>
                  <a:pt x="30090" y="871885"/>
                </a:lnTo>
                <a:lnTo>
                  <a:pt x="7950" y="829073"/>
                </a:lnTo>
                <a:lnTo>
                  <a:pt x="0" y="779779"/>
                </a:lnTo>
                <a:lnTo>
                  <a:pt x="0" y="155955"/>
                </a:lnTo>
                <a:close/>
              </a:path>
            </a:pathLst>
          </a:custGeom>
          <a:ln w="38100">
            <a:solidFill>
              <a:srgbClr val="0076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921517" y="1513024"/>
            <a:ext cx="145161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0076C0"/>
                </a:solidFill>
                <a:latin typeface="Arial"/>
                <a:cs typeface="Arial"/>
              </a:rPr>
              <a:t>Peak</a:t>
            </a:r>
            <a:r>
              <a:rPr sz="1400" b="1" spc="-20" dirty="0">
                <a:solidFill>
                  <a:srgbClr val="0076C0"/>
                </a:solidFill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16b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0076C0"/>
                </a:solidFill>
                <a:latin typeface="Arial"/>
                <a:cs typeface="Arial"/>
              </a:rPr>
              <a:t>Width</a:t>
            </a:r>
            <a:r>
              <a:rPr sz="1400" b="1" spc="-20" dirty="0">
                <a:solidFill>
                  <a:srgbClr val="0076C0"/>
                </a:solidFill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16b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0076C0"/>
                </a:solidFill>
                <a:latin typeface="Arial"/>
                <a:cs typeface="Arial"/>
              </a:rPr>
              <a:t>Time </a:t>
            </a:r>
            <a:r>
              <a:rPr sz="1400" b="1" spc="-5" dirty="0">
                <a:solidFill>
                  <a:srgbClr val="0076C0"/>
                </a:solidFill>
                <a:latin typeface="Arial"/>
                <a:cs typeface="Arial"/>
              </a:rPr>
              <a:t>of peak</a:t>
            </a:r>
            <a:r>
              <a:rPr sz="1400" b="1" spc="-90" dirty="0">
                <a:solidFill>
                  <a:srgbClr val="0076C0"/>
                </a:solidFill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32b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105405" y="1275591"/>
            <a:ext cx="1620520" cy="935990"/>
          </a:xfrm>
          <a:custGeom>
            <a:avLst/>
            <a:gdLst/>
            <a:ahLst/>
            <a:cxnLst/>
            <a:rect l="l" t="t" r="r" b="b"/>
            <a:pathLst>
              <a:path w="1620520" h="935989">
                <a:moveTo>
                  <a:pt x="0" y="155955"/>
                </a:moveTo>
                <a:lnTo>
                  <a:pt x="7950" y="106662"/>
                </a:lnTo>
                <a:lnTo>
                  <a:pt x="30090" y="63850"/>
                </a:lnTo>
                <a:lnTo>
                  <a:pt x="63850" y="30090"/>
                </a:lnTo>
                <a:lnTo>
                  <a:pt x="106662" y="7950"/>
                </a:lnTo>
                <a:lnTo>
                  <a:pt x="155956" y="0"/>
                </a:lnTo>
                <a:lnTo>
                  <a:pt x="1464056" y="0"/>
                </a:lnTo>
                <a:lnTo>
                  <a:pt x="1513349" y="7950"/>
                </a:lnTo>
                <a:lnTo>
                  <a:pt x="1556161" y="30090"/>
                </a:lnTo>
                <a:lnTo>
                  <a:pt x="1589921" y="63850"/>
                </a:lnTo>
                <a:lnTo>
                  <a:pt x="1612061" y="106662"/>
                </a:lnTo>
                <a:lnTo>
                  <a:pt x="1620012" y="155955"/>
                </a:lnTo>
                <a:lnTo>
                  <a:pt x="1620012" y="779767"/>
                </a:lnTo>
                <a:lnTo>
                  <a:pt x="1612061" y="829067"/>
                </a:lnTo>
                <a:lnTo>
                  <a:pt x="1589921" y="871882"/>
                </a:lnTo>
                <a:lnTo>
                  <a:pt x="1556161" y="905644"/>
                </a:lnTo>
                <a:lnTo>
                  <a:pt x="1513349" y="927785"/>
                </a:lnTo>
                <a:lnTo>
                  <a:pt x="1464056" y="935735"/>
                </a:lnTo>
                <a:lnTo>
                  <a:pt x="155956" y="935735"/>
                </a:lnTo>
                <a:lnTo>
                  <a:pt x="106662" y="927785"/>
                </a:lnTo>
                <a:lnTo>
                  <a:pt x="63850" y="905644"/>
                </a:lnTo>
                <a:lnTo>
                  <a:pt x="30090" y="871882"/>
                </a:lnTo>
                <a:lnTo>
                  <a:pt x="7950" y="829067"/>
                </a:lnTo>
                <a:lnTo>
                  <a:pt x="0" y="779767"/>
                </a:lnTo>
                <a:lnTo>
                  <a:pt x="0" y="155955"/>
                </a:lnTo>
                <a:close/>
              </a:path>
            </a:pathLst>
          </a:custGeom>
          <a:ln w="38100">
            <a:solidFill>
              <a:srgbClr val="002D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229517" y="1726257"/>
            <a:ext cx="136461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585858"/>
                </a:solidFill>
                <a:latin typeface="Arial"/>
                <a:cs typeface="Arial"/>
              </a:rPr>
              <a:t>Time-stamp</a:t>
            </a:r>
            <a:r>
              <a:rPr sz="1400" b="1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64b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669279" y="1275590"/>
            <a:ext cx="1800225" cy="935990"/>
          </a:xfrm>
          <a:custGeom>
            <a:avLst/>
            <a:gdLst/>
            <a:ahLst/>
            <a:cxnLst/>
            <a:rect l="l" t="t" r="r" b="b"/>
            <a:pathLst>
              <a:path w="1800225" h="935989">
                <a:moveTo>
                  <a:pt x="0" y="155955"/>
                </a:moveTo>
                <a:lnTo>
                  <a:pt x="7950" y="106662"/>
                </a:lnTo>
                <a:lnTo>
                  <a:pt x="30090" y="63850"/>
                </a:lnTo>
                <a:lnTo>
                  <a:pt x="63850" y="30090"/>
                </a:lnTo>
                <a:lnTo>
                  <a:pt x="106662" y="7950"/>
                </a:lnTo>
                <a:lnTo>
                  <a:pt x="155956" y="0"/>
                </a:lnTo>
                <a:lnTo>
                  <a:pt x="1643888" y="0"/>
                </a:lnTo>
                <a:lnTo>
                  <a:pt x="1693181" y="7950"/>
                </a:lnTo>
                <a:lnTo>
                  <a:pt x="1735993" y="30090"/>
                </a:lnTo>
                <a:lnTo>
                  <a:pt x="1769753" y="63850"/>
                </a:lnTo>
                <a:lnTo>
                  <a:pt x="1791893" y="106662"/>
                </a:lnTo>
                <a:lnTo>
                  <a:pt x="1799844" y="155955"/>
                </a:lnTo>
                <a:lnTo>
                  <a:pt x="1799844" y="779779"/>
                </a:lnTo>
                <a:lnTo>
                  <a:pt x="1791893" y="829073"/>
                </a:lnTo>
                <a:lnTo>
                  <a:pt x="1769753" y="871885"/>
                </a:lnTo>
                <a:lnTo>
                  <a:pt x="1735993" y="905645"/>
                </a:lnTo>
                <a:lnTo>
                  <a:pt x="1693181" y="927785"/>
                </a:lnTo>
                <a:lnTo>
                  <a:pt x="1643888" y="935735"/>
                </a:lnTo>
                <a:lnTo>
                  <a:pt x="155956" y="935735"/>
                </a:lnTo>
                <a:lnTo>
                  <a:pt x="106662" y="927785"/>
                </a:lnTo>
                <a:lnTo>
                  <a:pt x="63850" y="905645"/>
                </a:lnTo>
                <a:lnTo>
                  <a:pt x="30090" y="871885"/>
                </a:lnTo>
                <a:lnTo>
                  <a:pt x="7950" y="829073"/>
                </a:lnTo>
                <a:lnTo>
                  <a:pt x="0" y="779779"/>
                </a:lnTo>
                <a:lnTo>
                  <a:pt x="0" y="155955"/>
                </a:lnTo>
                <a:close/>
              </a:path>
            </a:pathLst>
          </a:custGeom>
          <a:ln w="38100">
            <a:solidFill>
              <a:srgbClr val="0076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793518" y="1513024"/>
            <a:ext cx="145161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0076C0"/>
                </a:solidFill>
                <a:latin typeface="Arial"/>
                <a:cs typeface="Arial"/>
              </a:rPr>
              <a:t>Peak</a:t>
            </a:r>
            <a:r>
              <a:rPr sz="1400" b="1" spc="-20" dirty="0">
                <a:solidFill>
                  <a:srgbClr val="0076C0"/>
                </a:solidFill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16b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0076C0"/>
                </a:solidFill>
                <a:latin typeface="Arial"/>
                <a:cs typeface="Arial"/>
              </a:rPr>
              <a:t>Width</a:t>
            </a:r>
            <a:r>
              <a:rPr sz="1400" b="1" spc="-20" dirty="0">
                <a:solidFill>
                  <a:srgbClr val="0076C0"/>
                </a:solidFill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16b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0076C0"/>
                </a:solidFill>
                <a:latin typeface="Arial"/>
                <a:cs typeface="Arial"/>
              </a:rPr>
              <a:t>Time </a:t>
            </a:r>
            <a:r>
              <a:rPr sz="1400" b="1" spc="-5" dirty="0">
                <a:solidFill>
                  <a:srgbClr val="0076C0"/>
                </a:solidFill>
                <a:latin typeface="Arial"/>
                <a:cs typeface="Arial"/>
              </a:rPr>
              <a:t>of peak</a:t>
            </a:r>
            <a:r>
              <a:rPr sz="1400" b="1" spc="-90" dirty="0">
                <a:solidFill>
                  <a:srgbClr val="0076C0"/>
                </a:solidFill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32b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7522464" y="1256539"/>
            <a:ext cx="974090" cy="974090"/>
            <a:chOff x="7522464" y="1256539"/>
            <a:chExt cx="974090" cy="974090"/>
          </a:xfrm>
        </p:grpSpPr>
        <p:sp>
          <p:nvSpPr>
            <p:cNvPr id="36" name="object 36"/>
            <p:cNvSpPr/>
            <p:nvPr/>
          </p:nvSpPr>
          <p:spPr>
            <a:xfrm>
              <a:off x="7541514" y="1275589"/>
              <a:ext cx="431800" cy="935990"/>
            </a:xfrm>
            <a:custGeom>
              <a:avLst/>
              <a:gdLst/>
              <a:ahLst/>
              <a:cxnLst/>
              <a:rect l="l" t="t" r="r" b="b"/>
              <a:pathLst>
                <a:path w="431800" h="935989">
                  <a:moveTo>
                    <a:pt x="0" y="71882"/>
                  </a:moveTo>
                  <a:lnTo>
                    <a:pt x="5648" y="43901"/>
                  </a:lnTo>
                  <a:lnTo>
                    <a:pt x="21053" y="21053"/>
                  </a:lnTo>
                  <a:lnTo>
                    <a:pt x="43901" y="5648"/>
                  </a:lnTo>
                  <a:lnTo>
                    <a:pt x="71882" y="0"/>
                  </a:lnTo>
                  <a:lnTo>
                    <a:pt x="359410" y="0"/>
                  </a:lnTo>
                  <a:lnTo>
                    <a:pt x="387390" y="5648"/>
                  </a:lnTo>
                  <a:lnTo>
                    <a:pt x="410238" y="21053"/>
                  </a:lnTo>
                  <a:lnTo>
                    <a:pt x="425643" y="43901"/>
                  </a:lnTo>
                  <a:lnTo>
                    <a:pt x="431292" y="71882"/>
                  </a:lnTo>
                  <a:lnTo>
                    <a:pt x="431292" y="863854"/>
                  </a:lnTo>
                  <a:lnTo>
                    <a:pt x="425643" y="891834"/>
                  </a:lnTo>
                  <a:lnTo>
                    <a:pt x="410238" y="914682"/>
                  </a:lnTo>
                  <a:lnTo>
                    <a:pt x="387390" y="930087"/>
                  </a:lnTo>
                  <a:lnTo>
                    <a:pt x="359410" y="935736"/>
                  </a:lnTo>
                  <a:lnTo>
                    <a:pt x="71882" y="935736"/>
                  </a:lnTo>
                  <a:lnTo>
                    <a:pt x="43901" y="930087"/>
                  </a:lnTo>
                  <a:lnTo>
                    <a:pt x="21053" y="914682"/>
                  </a:lnTo>
                  <a:lnTo>
                    <a:pt x="5648" y="891834"/>
                  </a:lnTo>
                  <a:lnTo>
                    <a:pt x="0" y="863854"/>
                  </a:lnTo>
                  <a:lnTo>
                    <a:pt x="0" y="71882"/>
                  </a:lnTo>
                  <a:close/>
                </a:path>
              </a:pathLst>
            </a:custGeom>
            <a:ln w="38100">
              <a:solidFill>
                <a:srgbClr val="0076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045196" y="1275589"/>
              <a:ext cx="432434" cy="935990"/>
            </a:xfrm>
            <a:custGeom>
              <a:avLst/>
              <a:gdLst/>
              <a:ahLst/>
              <a:cxnLst/>
              <a:rect l="l" t="t" r="r" b="b"/>
              <a:pathLst>
                <a:path w="432434" h="935989">
                  <a:moveTo>
                    <a:pt x="0" y="72009"/>
                  </a:moveTo>
                  <a:lnTo>
                    <a:pt x="5659" y="43976"/>
                  </a:lnTo>
                  <a:lnTo>
                    <a:pt x="21093" y="21088"/>
                  </a:lnTo>
                  <a:lnTo>
                    <a:pt x="43982" y="5657"/>
                  </a:lnTo>
                  <a:lnTo>
                    <a:pt x="72009" y="0"/>
                  </a:lnTo>
                  <a:lnTo>
                    <a:pt x="360045" y="0"/>
                  </a:lnTo>
                  <a:lnTo>
                    <a:pt x="388071" y="5657"/>
                  </a:lnTo>
                  <a:lnTo>
                    <a:pt x="410960" y="21088"/>
                  </a:lnTo>
                  <a:lnTo>
                    <a:pt x="426394" y="43976"/>
                  </a:lnTo>
                  <a:lnTo>
                    <a:pt x="432054" y="72009"/>
                  </a:lnTo>
                  <a:lnTo>
                    <a:pt x="432054" y="863727"/>
                  </a:lnTo>
                  <a:lnTo>
                    <a:pt x="426394" y="891753"/>
                  </a:lnTo>
                  <a:lnTo>
                    <a:pt x="410960" y="914642"/>
                  </a:lnTo>
                  <a:lnTo>
                    <a:pt x="388071" y="930076"/>
                  </a:lnTo>
                  <a:lnTo>
                    <a:pt x="360045" y="935736"/>
                  </a:lnTo>
                  <a:lnTo>
                    <a:pt x="72009" y="935736"/>
                  </a:lnTo>
                  <a:lnTo>
                    <a:pt x="43982" y="930076"/>
                  </a:lnTo>
                  <a:lnTo>
                    <a:pt x="21093" y="914642"/>
                  </a:lnTo>
                  <a:lnTo>
                    <a:pt x="5659" y="891753"/>
                  </a:lnTo>
                  <a:lnTo>
                    <a:pt x="0" y="863727"/>
                  </a:lnTo>
                  <a:lnTo>
                    <a:pt x="0" y="72009"/>
                  </a:lnTo>
                  <a:close/>
                </a:path>
              </a:pathLst>
            </a:custGeom>
            <a:ln w="38099">
              <a:solidFill>
                <a:srgbClr val="0076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698411" y="692912"/>
            <a:ext cx="6674484" cy="845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Pulse characteristics are stored in metadata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packets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Arial"/>
              <a:cs typeface="Arial"/>
            </a:endParaRPr>
          </a:p>
          <a:p>
            <a:pPr marL="407034">
              <a:lnSpc>
                <a:spcPct val="100000"/>
              </a:lnSpc>
              <a:tabLst>
                <a:tab pos="923925" algn="l"/>
                <a:tab pos="2026920" algn="l"/>
                <a:tab pos="2652395" algn="l"/>
                <a:tab pos="3898900" algn="l"/>
                <a:tab pos="4524375" algn="l"/>
                <a:tab pos="5770880" algn="l"/>
                <a:tab pos="5958840" algn="l"/>
                <a:tab pos="6463030" algn="l"/>
              </a:tabLst>
            </a:pPr>
            <a:r>
              <a:rPr sz="1400" u="heavy" spc="-5" dirty="0">
                <a:uFill>
                  <a:solidFill>
                    <a:srgbClr val="002D88"/>
                  </a:solidFill>
                </a:uFill>
                <a:latin typeface="Arial"/>
                <a:cs typeface="Arial"/>
              </a:rPr>
              <a:t> 	</a:t>
            </a:r>
            <a:r>
              <a:rPr sz="1400" u="heavy" spc="-10" dirty="0">
                <a:uFill>
                  <a:solidFill>
                    <a:srgbClr val="002D88"/>
                  </a:solidFill>
                </a:uFill>
                <a:latin typeface="Arial"/>
                <a:cs typeface="Arial"/>
              </a:rPr>
              <a:t>H</a:t>
            </a:r>
            <a:r>
              <a:rPr sz="1400" u="heavy" spc="-5" dirty="0">
                <a:uFill>
                  <a:solidFill>
                    <a:srgbClr val="002D88"/>
                  </a:solidFill>
                </a:uFill>
                <a:latin typeface="Arial"/>
                <a:cs typeface="Arial"/>
              </a:rPr>
              <a:t>eader</a:t>
            </a:r>
            <a:r>
              <a:rPr sz="1400" u="heavy" dirty="0">
                <a:uFill>
                  <a:solidFill>
                    <a:srgbClr val="002D88"/>
                  </a:solidFill>
                </a:uFill>
                <a:latin typeface="Arial"/>
                <a:cs typeface="Arial"/>
              </a:rPr>
              <a:t>	</a:t>
            </a:r>
            <a:r>
              <a:rPr sz="1400" spc="175" dirty="0">
                <a:latin typeface="Arial"/>
                <a:cs typeface="Arial"/>
              </a:rPr>
              <a:t> </a:t>
            </a:r>
            <a:r>
              <a:rPr sz="1400" u="heavy" spc="-5" dirty="0">
                <a:uFill>
                  <a:solidFill>
                    <a:srgbClr val="0076C0"/>
                  </a:solidFill>
                </a:uFill>
                <a:latin typeface="Arial"/>
                <a:cs typeface="Arial"/>
              </a:rPr>
              <a:t> </a:t>
            </a:r>
            <a:r>
              <a:rPr sz="1400" u="heavy" dirty="0">
                <a:uFill>
                  <a:solidFill>
                    <a:srgbClr val="0076C0"/>
                  </a:solidFill>
                </a:uFill>
                <a:latin typeface="Arial"/>
                <a:cs typeface="Arial"/>
              </a:rPr>
              <a:t>	</a:t>
            </a:r>
            <a:r>
              <a:rPr sz="1400" u="heavy" spc="-10" dirty="0">
                <a:uFill>
                  <a:solidFill>
                    <a:srgbClr val="0076C0"/>
                  </a:solidFill>
                </a:uFill>
                <a:latin typeface="Arial"/>
                <a:cs typeface="Arial"/>
              </a:rPr>
              <a:t>P</a:t>
            </a:r>
            <a:r>
              <a:rPr sz="1400" u="heavy" spc="-5" dirty="0">
                <a:uFill>
                  <a:solidFill>
                    <a:srgbClr val="0076C0"/>
                  </a:solidFill>
                </a:uFill>
                <a:latin typeface="Arial"/>
                <a:cs typeface="Arial"/>
              </a:rPr>
              <a:t>ulse #1</a:t>
            </a:r>
            <a:r>
              <a:rPr sz="1400" u="heavy" dirty="0">
                <a:uFill>
                  <a:solidFill>
                    <a:srgbClr val="0076C0"/>
                  </a:solidFill>
                </a:uFill>
                <a:latin typeface="Arial"/>
                <a:cs typeface="Arial"/>
              </a:rPr>
              <a:t>	</a:t>
            </a:r>
            <a:r>
              <a:rPr sz="1400" spc="175" dirty="0">
                <a:latin typeface="Arial"/>
                <a:cs typeface="Arial"/>
              </a:rPr>
              <a:t> </a:t>
            </a:r>
            <a:r>
              <a:rPr sz="1400" u="heavy" spc="-5" dirty="0">
                <a:uFill>
                  <a:solidFill>
                    <a:srgbClr val="0076C0"/>
                  </a:solidFill>
                </a:uFill>
                <a:latin typeface="Arial"/>
                <a:cs typeface="Arial"/>
              </a:rPr>
              <a:t> </a:t>
            </a:r>
            <a:r>
              <a:rPr sz="1400" u="heavy" dirty="0">
                <a:uFill>
                  <a:solidFill>
                    <a:srgbClr val="0076C0"/>
                  </a:solidFill>
                </a:uFill>
                <a:latin typeface="Arial"/>
                <a:cs typeface="Arial"/>
              </a:rPr>
              <a:t>	</a:t>
            </a:r>
            <a:r>
              <a:rPr sz="1400" u="heavy" spc="-10" dirty="0">
                <a:uFill>
                  <a:solidFill>
                    <a:srgbClr val="0076C0"/>
                  </a:solidFill>
                </a:uFill>
                <a:latin typeface="Arial"/>
                <a:cs typeface="Arial"/>
              </a:rPr>
              <a:t>P</a:t>
            </a:r>
            <a:r>
              <a:rPr sz="1400" u="heavy" spc="-5" dirty="0">
                <a:uFill>
                  <a:solidFill>
                    <a:srgbClr val="0076C0"/>
                  </a:solidFill>
                </a:uFill>
                <a:latin typeface="Arial"/>
                <a:cs typeface="Arial"/>
              </a:rPr>
              <a:t>ulse #2</a:t>
            </a:r>
            <a:r>
              <a:rPr sz="1400" u="heavy" dirty="0">
                <a:uFill>
                  <a:solidFill>
                    <a:srgbClr val="0076C0"/>
                  </a:solidFill>
                </a:uFill>
                <a:latin typeface="Arial"/>
                <a:cs typeface="Arial"/>
              </a:rPr>
              <a:t>	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5" dirty="0">
                <a:latin typeface="Arial"/>
                <a:cs typeface="Arial"/>
              </a:rPr>
              <a:t>#3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5" dirty="0">
                <a:latin typeface="Arial"/>
                <a:cs typeface="Arial"/>
              </a:rPr>
              <a:t>#n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105405" y="2394969"/>
            <a:ext cx="1620520" cy="935990"/>
          </a:xfrm>
          <a:custGeom>
            <a:avLst/>
            <a:gdLst/>
            <a:ahLst/>
            <a:cxnLst/>
            <a:rect l="l" t="t" r="r" b="b"/>
            <a:pathLst>
              <a:path w="1620520" h="935989">
                <a:moveTo>
                  <a:pt x="0" y="155956"/>
                </a:moveTo>
                <a:lnTo>
                  <a:pt x="7950" y="106662"/>
                </a:lnTo>
                <a:lnTo>
                  <a:pt x="30090" y="63850"/>
                </a:lnTo>
                <a:lnTo>
                  <a:pt x="63850" y="30090"/>
                </a:lnTo>
                <a:lnTo>
                  <a:pt x="106662" y="7950"/>
                </a:lnTo>
                <a:lnTo>
                  <a:pt x="155956" y="0"/>
                </a:lnTo>
                <a:lnTo>
                  <a:pt x="1464056" y="0"/>
                </a:lnTo>
                <a:lnTo>
                  <a:pt x="1513349" y="7950"/>
                </a:lnTo>
                <a:lnTo>
                  <a:pt x="1556161" y="30090"/>
                </a:lnTo>
                <a:lnTo>
                  <a:pt x="1589921" y="63850"/>
                </a:lnTo>
                <a:lnTo>
                  <a:pt x="1612061" y="106662"/>
                </a:lnTo>
                <a:lnTo>
                  <a:pt x="1620012" y="155956"/>
                </a:lnTo>
                <a:lnTo>
                  <a:pt x="1620012" y="779767"/>
                </a:lnTo>
                <a:lnTo>
                  <a:pt x="1612061" y="829067"/>
                </a:lnTo>
                <a:lnTo>
                  <a:pt x="1589921" y="871882"/>
                </a:lnTo>
                <a:lnTo>
                  <a:pt x="1556161" y="905644"/>
                </a:lnTo>
                <a:lnTo>
                  <a:pt x="1513349" y="927785"/>
                </a:lnTo>
                <a:lnTo>
                  <a:pt x="1464056" y="935736"/>
                </a:lnTo>
                <a:lnTo>
                  <a:pt x="155956" y="935736"/>
                </a:lnTo>
                <a:lnTo>
                  <a:pt x="106662" y="927785"/>
                </a:lnTo>
                <a:lnTo>
                  <a:pt x="63850" y="905644"/>
                </a:lnTo>
                <a:lnTo>
                  <a:pt x="30090" y="871882"/>
                </a:lnTo>
                <a:lnTo>
                  <a:pt x="7950" y="829067"/>
                </a:lnTo>
                <a:lnTo>
                  <a:pt x="0" y="779767"/>
                </a:lnTo>
                <a:lnTo>
                  <a:pt x="0" y="155956"/>
                </a:lnTo>
                <a:close/>
              </a:path>
            </a:pathLst>
          </a:custGeom>
          <a:ln w="38100">
            <a:solidFill>
              <a:srgbClr val="002D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229517" y="2845589"/>
            <a:ext cx="136461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585858"/>
                </a:solidFill>
                <a:latin typeface="Arial"/>
                <a:cs typeface="Arial"/>
              </a:rPr>
              <a:t>Time-stamp</a:t>
            </a:r>
            <a:r>
              <a:rPr sz="1400" b="1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64b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797046" y="2394968"/>
            <a:ext cx="1800225" cy="935990"/>
          </a:xfrm>
          <a:custGeom>
            <a:avLst/>
            <a:gdLst/>
            <a:ahLst/>
            <a:cxnLst/>
            <a:rect l="l" t="t" r="r" b="b"/>
            <a:pathLst>
              <a:path w="1800225" h="935989">
                <a:moveTo>
                  <a:pt x="0" y="155956"/>
                </a:moveTo>
                <a:lnTo>
                  <a:pt x="7950" y="106662"/>
                </a:lnTo>
                <a:lnTo>
                  <a:pt x="30090" y="63850"/>
                </a:lnTo>
                <a:lnTo>
                  <a:pt x="63850" y="30090"/>
                </a:lnTo>
                <a:lnTo>
                  <a:pt x="106662" y="7950"/>
                </a:lnTo>
                <a:lnTo>
                  <a:pt x="155956" y="0"/>
                </a:lnTo>
                <a:lnTo>
                  <a:pt x="1643888" y="0"/>
                </a:lnTo>
                <a:lnTo>
                  <a:pt x="1693181" y="7950"/>
                </a:lnTo>
                <a:lnTo>
                  <a:pt x="1735993" y="30090"/>
                </a:lnTo>
                <a:lnTo>
                  <a:pt x="1769753" y="63850"/>
                </a:lnTo>
                <a:lnTo>
                  <a:pt x="1791893" y="106662"/>
                </a:lnTo>
                <a:lnTo>
                  <a:pt x="1799844" y="155956"/>
                </a:lnTo>
                <a:lnTo>
                  <a:pt x="1799844" y="779780"/>
                </a:lnTo>
                <a:lnTo>
                  <a:pt x="1791893" y="829073"/>
                </a:lnTo>
                <a:lnTo>
                  <a:pt x="1769753" y="871885"/>
                </a:lnTo>
                <a:lnTo>
                  <a:pt x="1735993" y="905645"/>
                </a:lnTo>
                <a:lnTo>
                  <a:pt x="1693181" y="927785"/>
                </a:lnTo>
                <a:lnTo>
                  <a:pt x="1643888" y="935736"/>
                </a:lnTo>
                <a:lnTo>
                  <a:pt x="155956" y="935736"/>
                </a:lnTo>
                <a:lnTo>
                  <a:pt x="106662" y="927785"/>
                </a:lnTo>
                <a:lnTo>
                  <a:pt x="63850" y="905645"/>
                </a:lnTo>
                <a:lnTo>
                  <a:pt x="30090" y="871885"/>
                </a:lnTo>
                <a:lnTo>
                  <a:pt x="7950" y="829073"/>
                </a:lnTo>
                <a:lnTo>
                  <a:pt x="0" y="779780"/>
                </a:lnTo>
                <a:lnTo>
                  <a:pt x="0" y="155956"/>
                </a:lnTo>
                <a:close/>
              </a:path>
            </a:pathLst>
          </a:custGeom>
          <a:ln w="38100">
            <a:solidFill>
              <a:srgbClr val="0076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921517" y="2632356"/>
            <a:ext cx="1533525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9C311F"/>
                </a:solidFill>
                <a:latin typeface="Arial"/>
                <a:cs typeface="Arial"/>
              </a:rPr>
              <a:t>Cust. value1 </a:t>
            </a:r>
            <a:r>
              <a:rPr sz="1400" spc="-5" dirty="0">
                <a:latin typeface="Arial"/>
                <a:cs typeface="Arial"/>
              </a:rPr>
              <a:t>x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bits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9C311F"/>
                </a:solidFill>
                <a:latin typeface="Arial"/>
                <a:cs typeface="Arial"/>
              </a:rPr>
              <a:t>Cust. value2 </a:t>
            </a:r>
            <a:r>
              <a:rPr sz="1400" spc="-5" dirty="0">
                <a:latin typeface="Arial"/>
                <a:cs typeface="Arial"/>
              </a:rPr>
              <a:t>y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bits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9C311F"/>
                </a:solidFill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669279" y="2394968"/>
            <a:ext cx="1800225" cy="935990"/>
          </a:xfrm>
          <a:custGeom>
            <a:avLst/>
            <a:gdLst/>
            <a:ahLst/>
            <a:cxnLst/>
            <a:rect l="l" t="t" r="r" b="b"/>
            <a:pathLst>
              <a:path w="1800225" h="935989">
                <a:moveTo>
                  <a:pt x="0" y="155956"/>
                </a:moveTo>
                <a:lnTo>
                  <a:pt x="7950" y="106662"/>
                </a:lnTo>
                <a:lnTo>
                  <a:pt x="30090" y="63850"/>
                </a:lnTo>
                <a:lnTo>
                  <a:pt x="63850" y="30090"/>
                </a:lnTo>
                <a:lnTo>
                  <a:pt x="106662" y="7950"/>
                </a:lnTo>
                <a:lnTo>
                  <a:pt x="155956" y="0"/>
                </a:lnTo>
                <a:lnTo>
                  <a:pt x="1643888" y="0"/>
                </a:lnTo>
                <a:lnTo>
                  <a:pt x="1693181" y="7950"/>
                </a:lnTo>
                <a:lnTo>
                  <a:pt x="1735993" y="30090"/>
                </a:lnTo>
                <a:lnTo>
                  <a:pt x="1769753" y="63850"/>
                </a:lnTo>
                <a:lnTo>
                  <a:pt x="1791893" y="106662"/>
                </a:lnTo>
                <a:lnTo>
                  <a:pt x="1799844" y="155956"/>
                </a:lnTo>
                <a:lnTo>
                  <a:pt x="1799844" y="779780"/>
                </a:lnTo>
                <a:lnTo>
                  <a:pt x="1791893" y="829073"/>
                </a:lnTo>
                <a:lnTo>
                  <a:pt x="1769753" y="871885"/>
                </a:lnTo>
                <a:lnTo>
                  <a:pt x="1735993" y="905645"/>
                </a:lnTo>
                <a:lnTo>
                  <a:pt x="1693181" y="927785"/>
                </a:lnTo>
                <a:lnTo>
                  <a:pt x="1643888" y="935736"/>
                </a:lnTo>
                <a:lnTo>
                  <a:pt x="155956" y="935736"/>
                </a:lnTo>
                <a:lnTo>
                  <a:pt x="106662" y="927785"/>
                </a:lnTo>
                <a:lnTo>
                  <a:pt x="63850" y="905645"/>
                </a:lnTo>
                <a:lnTo>
                  <a:pt x="30090" y="871885"/>
                </a:lnTo>
                <a:lnTo>
                  <a:pt x="7950" y="829073"/>
                </a:lnTo>
                <a:lnTo>
                  <a:pt x="0" y="779780"/>
                </a:lnTo>
                <a:lnTo>
                  <a:pt x="0" y="155956"/>
                </a:lnTo>
                <a:close/>
              </a:path>
            </a:pathLst>
          </a:custGeom>
          <a:ln w="38100">
            <a:solidFill>
              <a:srgbClr val="0076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093086" y="2418946"/>
            <a:ext cx="53898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8955" algn="l"/>
                <a:tab pos="1632585" algn="l"/>
                <a:tab pos="2257425" algn="l"/>
                <a:tab pos="3503929" algn="l"/>
                <a:tab pos="4129404" algn="l"/>
                <a:tab pos="5375910" algn="l"/>
              </a:tabLst>
            </a:pPr>
            <a:r>
              <a:rPr sz="1400" u="heavy" spc="-5" dirty="0">
                <a:uFill>
                  <a:solidFill>
                    <a:srgbClr val="002D88"/>
                  </a:solidFill>
                </a:uFill>
                <a:latin typeface="Arial"/>
                <a:cs typeface="Arial"/>
              </a:rPr>
              <a:t> 	Header	</a:t>
            </a:r>
            <a:r>
              <a:rPr sz="1400" u="heavy" spc="-5" dirty="0">
                <a:uFill>
                  <a:solidFill>
                    <a:srgbClr val="0076C0"/>
                  </a:solidFill>
                </a:uFill>
                <a:latin typeface="Arial"/>
                <a:cs typeface="Arial"/>
              </a:rPr>
              <a:t> 	Pulse</a:t>
            </a:r>
            <a:r>
              <a:rPr sz="1400" u="heavy" dirty="0">
                <a:uFill>
                  <a:solidFill>
                    <a:srgbClr val="0076C0"/>
                  </a:solidFill>
                </a:uFill>
                <a:latin typeface="Arial"/>
                <a:cs typeface="Arial"/>
              </a:rPr>
              <a:t> </a:t>
            </a:r>
            <a:r>
              <a:rPr sz="1400" u="heavy" spc="-5" dirty="0">
                <a:uFill>
                  <a:solidFill>
                    <a:srgbClr val="0076C0"/>
                  </a:solidFill>
                </a:uFill>
                <a:latin typeface="Arial"/>
                <a:cs typeface="Arial"/>
              </a:rPr>
              <a:t>#1	 	Pulse</a:t>
            </a:r>
            <a:r>
              <a:rPr sz="1400" u="heavy" spc="-80" dirty="0">
                <a:uFill>
                  <a:solidFill>
                    <a:srgbClr val="0076C0"/>
                  </a:solidFill>
                </a:uFill>
                <a:latin typeface="Arial"/>
                <a:cs typeface="Arial"/>
              </a:rPr>
              <a:t> </a:t>
            </a:r>
            <a:r>
              <a:rPr sz="1400" u="heavy" spc="-5" dirty="0">
                <a:uFill>
                  <a:solidFill>
                    <a:srgbClr val="0076C0"/>
                  </a:solidFill>
                </a:uFill>
                <a:latin typeface="Arial"/>
                <a:cs typeface="Arial"/>
              </a:rPr>
              <a:t>#2	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793518" y="2632356"/>
            <a:ext cx="1533525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9C311F"/>
                </a:solidFill>
                <a:latin typeface="Arial"/>
                <a:cs typeface="Arial"/>
              </a:rPr>
              <a:t>Cust. value1 </a:t>
            </a:r>
            <a:r>
              <a:rPr sz="1400" spc="-5" dirty="0">
                <a:latin typeface="Arial"/>
                <a:cs typeface="Arial"/>
              </a:rPr>
              <a:t>x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bits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9C311F"/>
                </a:solidFill>
                <a:latin typeface="Arial"/>
                <a:cs typeface="Arial"/>
              </a:rPr>
              <a:t>Cust. value2 </a:t>
            </a:r>
            <a:r>
              <a:rPr sz="1400" spc="-5" dirty="0">
                <a:latin typeface="Arial"/>
                <a:cs typeface="Arial"/>
              </a:rPr>
              <a:t>y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bits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9C311F"/>
                </a:solidFill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7522464" y="2375917"/>
            <a:ext cx="974090" cy="974090"/>
            <a:chOff x="7522464" y="2375917"/>
            <a:chExt cx="974090" cy="974090"/>
          </a:xfrm>
        </p:grpSpPr>
        <p:sp>
          <p:nvSpPr>
            <p:cNvPr id="47" name="object 47"/>
            <p:cNvSpPr/>
            <p:nvPr/>
          </p:nvSpPr>
          <p:spPr>
            <a:xfrm>
              <a:off x="7541514" y="2394967"/>
              <a:ext cx="431800" cy="935990"/>
            </a:xfrm>
            <a:custGeom>
              <a:avLst/>
              <a:gdLst/>
              <a:ahLst/>
              <a:cxnLst/>
              <a:rect l="l" t="t" r="r" b="b"/>
              <a:pathLst>
                <a:path w="431800" h="935989">
                  <a:moveTo>
                    <a:pt x="0" y="71881"/>
                  </a:moveTo>
                  <a:lnTo>
                    <a:pt x="5648" y="43901"/>
                  </a:lnTo>
                  <a:lnTo>
                    <a:pt x="21053" y="21053"/>
                  </a:lnTo>
                  <a:lnTo>
                    <a:pt x="43901" y="5648"/>
                  </a:lnTo>
                  <a:lnTo>
                    <a:pt x="71882" y="0"/>
                  </a:lnTo>
                  <a:lnTo>
                    <a:pt x="359410" y="0"/>
                  </a:lnTo>
                  <a:lnTo>
                    <a:pt x="387390" y="5648"/>
                  </a:lnTo>
                  <a:lnTo>
                    <a:pt x="410238" y="21053"/>
                  </a:lnTo>
                  <a:lnTo>
                    <a:pt x="425643" y="43901"/>
                  </a:lnTo>
                  <a:lnTo>
                    <a:pt x="431292" y="71881"/>
                  </a:lnTo>
                  <a:lnTo>
                    <a:pt x="431292" y="863854"/>
                  </a:lnTo>
                  <a:lnTo>
                    <a:pt x="425643" y="891834"/>
                  </a:lnTo>
                  <a:lnTo>
                    <a:pt x="410238" y="914682"/>
                  </a:lnTo>
                  <a:lnTo>
                    <a:pt x="387390" y="930087"/>
                  </a:lnTo>
                  <a:lnTo>
                    <a:pt x="359410" y="935735"/>
                  </a:lnTo>
                  <a:lnTo>
                    <a:pt x="71882" y="935735"/>
                  </a:lnTo>
                  <a:lnTo>
                    <a:pt x="43901" y="930087"/>
                  </a:lnTo>
                  <a:lnTo>
                    <a:pt x="21053" y="914682"/>
                  </a:lnTo>
                  <a:lnTo>
                    <a:pt x="5648" y="891834"/>
                  </a:lnTo>
                  <a:lnTo>
                    <a:pt x="0" y="863854"/>
                  </a:lnTo>
                  <a:lnTo>
                    <a:pt x="0" y="71881"/>
                  </a:lnTo>
                  <a:close/>
                </a:path>
              </a:pathLst>
            </a:custGeom>
            <a:ln w="38100">
              <a:solidFill>
                <a:srgbClr val="0076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045196" y="2394967"/>
              <a:ext cx="432434" cy="935990"/>
            </a:xfrm>
            <a:custGeom>
              <a:avLst/>
              <a:gdLst/>
              <a:ahLst/>
              <a:cxnLst/>
              <a:rect l="l" t="t" r="r" b="b"/>
              <a:pathLst>
                <a:path w="432434" h="935989">
                  <a:moveTo>
                    <a:pt x="0" y="72008"/>
                  </a:moveTo>
                  <a:lnTo>
                    <a:pt x="5659" y="43976"/>
                  </a:lnTo>
                  <a:lnTo>
                    <a:pt x="21093" y="21088"/>
                  </a:lnTo>
                  <a:lnTo>
                    <a:pt x="43982" y="5657"/>
                  </a:lnTo>
                  <a:lnTo>
                    <a:pt x="72009" y="0"/>
                  </a:lnTo>
                  <a:lnTo>
                    <a:pt x="360045" y="0"/>
                  </a:lnTo>
                  <a:lnTo>
                    <a:pt x="388071" y="5657"/>
                  </a:lnTo>
                  <a:lnTo>
                    <a:pt x="410960" y="21088"/>
                  </a:lnTo>
                  <a:lnTo>
                    <a:pt x="426394" y="43976"/>
                  </a:lnTo>
                  <a:lnTo>
                    <a:pt x="432054" y="72008"/>
                  </a:lnTo>
                  <a:lnTo>
                    <a:pt x="432054" y="863726"/>
                  </a:lnTo>
                  <a:lnTo>
                    <a:pt x="426394" y="891753"/>
                  </a:lnTo>
                  <a:lnTo>
                    <a:pt x="410960" y="914642"/>
                  </a:lnTo>
                  <a:lnTo>
                    <a:pt x="388071" y="930076"/>
                  </a:lnTo>
                  <a:lnTo>
                    <a:pt x="360045" y="935735"/>
                  </a:lnTo>
                  <a:lnTo>
                    <a:pt x="72009" y="935735"/>
                  </a:lnTo>
                  <a:lnTo>
                    <a:pt x="43982" y="930076"/>
                  </a:lnTo>
                  <a:lnTo>
                    <a:pt x="21093" y="914642"/>
                  </a:lnTo>
                  <a:lnTo>
                    <a:pt x="5659" y="891753"/>
                  </a:lnTo>
                  <a:lnTo>
                    <a:pt x="0" y="863726"/>
                  </a:lnTo>
                  <a:lnTo>
                    <a:pt x="0" y="72008"/>
                  </a:lnTo>
                  <a:close/>
                </a:path>
              </a:pathLst>
            </a:custGeom>
            <a:ln w="38099">
              <a:solidFill>
                <a:srgbClr val="0076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7645072" y="2418946"/>
            <a:ext cx="72771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16255" algn="l"/>
              </a:tabLst>
            </a:pPr>
            <a:r>
              <a:rPr sz="1400" spc="-5" dirty="0">
                <a:latin typeface="Arial"/>
                <a:cs typeface="Arial"/>
              </a:rPr>
              <a:t>#3	#n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618337" y="3435396"/>
            <a:ext cx="13182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Metadata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record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628900" y="3702558"/>
            <a:ext cx="723899" cy="2918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2676540" y="3724695"/>
            <a:ext cx="62865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420617" y="3702558"/>
            <a:ext cx="291845" cy="2918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781044" y="3702558"/>
            <a:ext cx="291845" cy="2918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" name="object 55"/>
          <p:cNvGrpSpPr/>
          <p:nvPr/>
        </p:nvGrpSpPr>
        <p:grpSpPr>
          <a:xfrm>
            <a:off x="3547357" y="4060261"/>
            <a:ext cx="2432685" cy="639445"/>
            <a:chOff x="3547357" y="4060261"/>
            <a:chExt cx="2432685" cy="639445"/>
          </a:xfrm>
        </p:grpSpPr>
        <p:sp>
          <p:nvSpPr>
            <p:cNvPr id="56" name="object 56"/>
            <p:cNvSpPr/>
            <p:nvPr/>
          </p:nvSpPr>
          <p:spPr>
            <a:xfrm>
              <a:off x="3547357" y="4106369"/>
              <a:ext cx="1226823" cy="5929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295423" y="4060261"/>
              <a:ext cx="1684146" cy="5916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/>
          <p:nvPr/>
        </p:nvSpPr>
        <p:spPr>
          <a:xfrm>
            <a:off x="4142994" y="3702558"/>
            <a:ext cx="291845" cy="2918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975859" y="3702558"/>
            <a:ext cx="291845" cy="2918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4581445" y="3623586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62" name="object 6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63" name="object 6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37</a:t>
            </a:fld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8169" y="3543684"/>
            <a:ext cx="0" cy="593090"/>
          </a:xfrm>
          <a:custGeom>
            <a:avLst/>
            <a:gdLst/>
            <a:ahLst/>
            <a:cxnLst/>
            <a:rect l="l" t="t" r="r" b="b"/>
            <a:pathLst>
              <a:path h="593089">
                <a:moveTo>
                  <a:pt x="0" y="592531"/>
                </a:moveTo>
                <a:lnTo>
                  <a:pt x="0" y="0"/>
                </a:lnTo>
              </a:path>
            </a:pathLst>
          </a:custGeom>
          <a:ln w="12954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10233" y="3176261"/>
            <a:ext cx="15259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953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Header</a:t>
            </a:r>
            <a:r>
              <a:rPr sz="1400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timestamp  if detection</a:t>
            </a:r>
            <a:r>
              <a:rPr sz="1400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window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3540" y="81788"/>
            <a:ext cx="1520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95" dirty="0">
                <a:solidFill>
                  <a:srgbClr val="0076C0"/>
                </a:solidFill>
              </a:rPr>
              <a:t>T</a:t>
            </a:r>
            <a:r>
              <a:rPr sz="2400" spc="-5" dirty="0">
                <a:solidFill>
                  <a:srgbClr val="0076C0"/>
                </a:solidFill>
              </a:rPr>
              <a:t>ime</a:t>
            </a:r>
            <a:r>
              <a:rPr sz="2400" dirty="0">
                <a:solidFill>
                  <a:srgbClr val="0076C0"/>
                </a:solidFill>
              </a:rPr>
              <a:t>s</a:t>
            </a:r>
            <a:r>
              <a:rPr sz="2400" spc="-5" dirty="0">
                <a:solidFill>
                  <a:srgbClr val="0076C0"/>
                </a:solidFill>
              </a:rPr>
              <a:t>tam</a:t>
            </a:r>
            <a:r>
              <a:rPr sz="2400" dirty="0">
                <a:solidFill>
                  <a:srgbClr val="0076C0"/>
                </a:solidFill>
              </a:rPr>
              <a:t>p</a:t>
            </a:r>
            <a:endParaRPr sz="2400"/>
          </a:p>
        </p:txBody>
      </p:sp>
      <p:grpSp>
        <p:nvGrpSpPr>
          <p:cNvPr id="5" name="object 5"/>
          <p:cNvGrpSpPr/>
          <p:nvPr/>
        </p:nvGrpSpPr>
        <p:grpSpPr>
          <a:xfrm>
            <a:off x="2897123" y="1472178"/>
            <a:ext cx="4323080" cy="2032635"/>
            <a:chOff x="2897123" y="1472178"/>
            <a:chExt cx="4323080" cy="2032635"/>
          </a:xfrm>
        </p:grpSpPr>
        <p:sp>
          <p:nvSpPr>
            <p:cNvPr id="6" name="object 6"/>
            <p:cNvSpPr/>
            <p:nvPr/>
          </p:nvSpPr>
          <p:spPr>
            <a:xfrm>
              <a:off x="4992244" y="1703456"/>
              <a:ext cx="6350" cy="1795145"/>
            </a:xfrm>
            <a:custGeom>
              <a:avLst/>
              <a:gdLst/>
              <a:ahLst/>
              <a:cxnLst/>
              <a:rect l="l" t="t" r="r" b="b"/>
              <a:pathLst>
                <a:path w="6350" h="1795145">
                  <a:moveTo>
                    <a:pt x="6350" y="1794535"/>
                  </a:moveTo>
                  <a:lnTo>
                    <a:pt x="0" y="0"/>
                  </a:lnTo>
                </a:path>
              </a:pathLst>
            </a:custGeom>
            <a:ln w="1295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16173" y="1575124"/>
              <a:ext cx="4284980" cy="892810"/>
            </a:xfrm>
            <a:custGeom>
              <a:avLst/>
              <a:gdLst/>
              <a:ahLst/>
              <a:cxnLst/>
              <a:rect l="l" t="t" r="r" b="b"/>
              <a:pathLst>
                <a:path w="4284980" h="892810">
                  <a:moveTo>
                    <a:pt x="0" y="826771"/>
                  </a:moveTo>
                  <a:lnTo>
                    <a:pt x="61802" y="814239"/>
                  </a:lnTo>
                  <a:lnTo>
                    <a:pt x="121506" y="805515"/>
                  </a:lnTo>
                  <a:lnTo>
                    <a:pt x="179213" y="800138"/>
                  </a:lnTo>
                  <a:lnTo>
                    <a:pt x="235024" y="797645"/>
                  </a:lnTo>
                  <a:lnTo>
                    <a:pt x="289041" y="797574"/>
                  </a:lnTo>
                  <a:lnTo>
                    <a:pt x="341364" y="799464"/>
                  </a:lnTo>
                  <a:lnTo>
                    <a:pt x="392096" y="802852"/>
                  </a:lnTo>
                  <a:lnTo>
                    <a:pt x="441336" y="807276"/>
                  </a:lnTo>
                  <a:lnTo>
                    <a:pt x="489187" y="812274"/>
                  </a:lnTo>
                  <a:lnTo>
                    <a:pt x="535750" y="817384"/>
                  </a:lnTo>
                  <a:lnTo>
                    <a:pt x="581126" y="822145"/>
                  </a:lnTo>
                  <a:lnTo>
                    <a:pt x="625416" y="826093"/>
                  </a:lnTo>
                  <a:lnTo>
                    <a:pt x="668721" y="828768"/>
                  </a:lnTo>
                  <a:lnTo>
                    <a:pt x="711144" y="829707"/>
                  </a:lnTo>
                  <a:lnTo>
                    <a:pt x="752784" y="828447"/>
                  </a:lnTo>
                  <a:lnTo>
                    <a:pt x="793743" y="824528"/>
                  </a:lnTo>
                  <a:lnTo>
                    <a:pt x="834123" y="817487"/>
                  </a:lnTo>
                  <a:lnTo>
                    <a:pt x="888142" y="803974"/>
                  </a:lnTo>
                  <a:lnTo>
                    <a:pt x="937159" y="788299"/>
                  </a:lnTo>
                  <a:lnTo>
                    <a:pt x="982137" y="770538"/>
                  </a:lnTo>
                  <a:lnTo>
                    <a:pt x="1024040" y="750764"/>
                  </a:lnTo>
                  <a:lnTo>
                    <a:pt x="1063831" y="729052"/>
                  </a:lnTo>
                  <a:lnTo>
                    <a:pt x="1102474" y="705474"/>
                  </a:lnTo>
                  <a:lnTo>
                    <a:pt x="1140933" y="680107"/>
                  </a:lnTo>
                  <a:lnTo>
                    <a:pt x="1180171" y="653023"/>
                  </a:lnTo>
                  <a:lnTo>
                    <a:pt x="1221153" y="624297"/>
                  </a:lnTo>
                  <a:lnTo>
                    <a:pt x="1264842" y="594002"/>
                  </a:lnTo>
                  <a:lnTo>
                    <a:pt x="1312202" y="562214"/>
                  </a:lnTo>
                  <a:lnTo>
                    <a:pt x="1364195" y="529006"/>
                  </a:lnTo>
                  <a:lnTo>
                    <a:pt x="1395658" y="507650"/>
                  </a:lnTo>
                  <a:lnTo>
                    <a:pt x="1427621" y="482657"/>
                  </a:lnTo>
                  <a:lnTo>
                    <a:pt x="1460095" y="454545"/>
                  </a:lnTo>
                  <a:lnTo>
                    <a:pt x="1493093" y="423829"/>
                  </a:lnTo>
                  <a:lnTo>
                    <a:pt x="1526625" y="391026"/>
                  </a:lnTo>
                  <a:lnTo>
                    <a:pt x="1560703" y="356655"/>
                  </a:lnTo>
                  <a:lnTo>
                    <a:pt x="1595340" y="321230"/>
                  </a:lnTo>
                  <a:lnTo>
                    <a:pt x="1630545" y="285269"/>
                  </a:lnTo>
                  <a:lnTo>
                    <a:pt x="1666332" y="249288"/>
                  </a:lnTo>
                  <a:lnTo>
                    <a:pt x="1702711" y="213805"/>
                  </a:lnTo>
                  <a:lnTo>
                    <a:pt x="1739693" y="179335"/>
                  </a:lnTo>
                  <a:lnTo>
                    <a:pt x="1777292" y="146396"/>
                  </a:lnTo>
                  <a:lnTo>
                    <a:pt x="1815517" y="115505"/>
                  </a:lnTo>
                  <a:lnTo>
                    <a:pt x="1854382" y="87178"/>
                  </a:lnTo>
                  <a:lnTo>
                    <a:pt x="1893896" y="61932"/>
                  </a:lnTo>
                  <a:lnTo>
                    <a:pt x="1934072" y="40283"/>
                  </a:lnTo>
                  <a:lnTo>
                    <a:pt x="1974922" y="22749"/>
                  </a:lnTo>
                  <a:lnTo>
                    <a:pt x="2016456" y="9846"/>
                  </a:lnTo>
                  <a:lnTo>
                    <a:pt x="2058687" y="2090"/>
                  </a:lnTo>
                  <a:lnTo>
                    <a:pt x="2101625" y="0"/>
                  </a:lnTo>
                  <a:lnTo>
                    <a:pt x="2145284" y="4090"/>
                  </a:lnTo>
                  <a:lnTo>
                    <a:pt x="2212588" y="23278"/>
                  </a:lnTo>
                  <a:lnTo>
                    <a:pt x="2282269" y="57343"/>
                  </a:lnTo>
                  <a:lnTo>
                    <a:pt x="2317923" y="79277"/>
                  </a:lnTo>
                  <a:lnTo>
                    <a:pt x="2354077" y="104118"/>
                  </a:lnTo>
                  <a:lnTo>
                    <a:pt x="2390702" y="131595"/>
                  </a:lnTo>
                  <a:lnTo>
                    <a:pt x="2427764" y="161437"/>
                  </a:lnTo>
                  <a:lnTo>
                    <a:pt x="2465234" y="193373"/>
                  </a:lnTo>
                  <a:lnTo>
                    <a:pt x="2503080" y="227132"/>
                  </a:lnTo>
                  <a:lnTo>
                    <a:pt x="2541270" y="262443"/>
                  </a:lnTo>
                  <a:lnTo>
                    <a:pt x="2579775" y="299037"/>
                  </a:lnTo>
                  <a:lnTo>
                    <a:pt x="2618562" y="336640"/>
                  </a:lnTo>
                  <a:lnTo>
                    <a:pt x="2657600" y="374984"/>
                  </a:lnTo>
                  <a:lnTo>
                    <a:pt x="2696858" y="413796"/>
                  </a:lnTo>
                  <a:lnTo>
                    <a:pt x="2736306" y="452807"/>
                  </a:lnTo>
                  <a:lnTo>
                    <a:pt x="2775911" y="491745"/>
                  </a:lnTo>
                  <a:lnTo>
                    <a:pt x="2815643" y="530339"/>
                  </a:lnTo>
                  <a:lnTo>
                    <a:pt x="2855471" y="568319"/>
                  </a:lnTo>
                  <a:lnTo>
                    <a:pt x="2895363" y="605413"/>
                  </a:lnTo>
                  <a:lnTo>
                    <a:pt x="2935288" y="641352"/>
                  </a:lnTo>
                  <a:lnTo>
                    <a:pt x="2975215" y="675863"/>
                  </a:lnTo>
                  <a:lnTo>
                    <a:pt x="3015113" y="708676"/>
                  </a:lnTo>
                  <a:lnTo>
                    <a:pt x="3054950" y="739521"/>
                  </a:lnTo>
                  <a:lnTo>
                    <a:pt x="3094696" y="768126"/>
                  </a:lnTo>
                  <a:lnTo>
                    <a:pt x="3134320" y="794220"/>
                  </a:lnTo>
                  <a:lnTo>
                    <a:pt x="3173789" y="817533"/>
                  </a:lnTo>
                  <a:lnTo>
                    <a:pt x="3213074" y="837794"/>
                  </a:lnTo>
                  <a:lnTo>
                    <a:pt x="3249504" y="852186"/>
                  </a:lnTo>
                  <a:lnTo>
                    <a:pt x="3287300" y="864058"/>
                  </a:lnTo>
                  <a:lnTo>
                    <a:pt x="3326435" y="873584"/>
                  </a:lnTo>
                  <a:lnTo>
                    <a:pt x="3366877" y="880943"/>
                  </a:lnTo>
                  <a:lnTo>
                    <a:pt x="3408597" y="886309"/>
                  </a:lnTo>
                  <a:lnTo>
                    <a:pt x="3451566" y="889858"/>
                  </a:lnTo>
                  <a:lnTo>
                    <a:pt x="3495755" y="891768"/>
                  </a:lnTo>
                  <a:lnTo>
                    <a:pt x="3541132" y="892213"/>
                  </a:lnTo>
                  <a:lnTo>
                    <a:pt x="3587670" y="891370"/>
                  </a:lnTo>
                  <a:lnTo>
                    <a:pt x="3635338" y="889416"/>
                  </a:lnTo>
                  <a:lnTo>
                    <a:pt x="3684106" y="886526"/>
                  </a:lnTo>
                  <a:lnTo>
                    <a:pt x="3733945" y="882876"/>
                  </a:lnTo>
                  <a:lnTo>
                    <a:pt x="3784826" y="878642"/>
                  </a:lnTo>
                  <a:lnTo>
                    <a:pt x="3836718" y="874001"/>
                  </a:lnTo>
                  <a:lnTo>
                    <a:pt x="3889593" y="869128"/>
                  </a:lnTo>
                  <a:lnTo>
                    <a:pt x="3943420" y="864200"/>
                  </a:lnTo>
                  <a:lnTo>
                    <a:pt x="3998170" y="859393"/>
                  </a:lnTo>
                  <a:lnTo>
                    <a:pt x="4053813" y="854882"/>
                  </a:lnTo>
                  <a:lnTo>
                    <a:pt x="4110320" y="850845"/>
                  </a:lnTo>
                  <a:lnTo>
                    <a:pt x="4167660" y="847457"/>
                  </a:lnTo>
                  <a:lnTo>
                    <a:pt x="4225806" y="844893"/>
                  </a:lnTo>
                  <a:lnTo>
                    <a:pt x="4284726" y="843331"/>
                  </a:lnTo>
                </a:path>
              </a:pathLst>
            </a:custGeom>
            <a:ln w="38099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12613" y="1491234"/>
              <a:ext cx="159385" cy="159385"/>
            </a:xfrm>
            <a:custGeom>
              <a:avLst/>
              <a:gdLst/>
              <a:ahLst/>
              <a:cxnLst/>
              <a:rect l="l" t="t" r="r" b="b"/>
              <a:pathLst>
                <a:path w="159385" h="159385">
                  <a:moveTo>
                    <a:pt x="0" y="0"/>
                  </a:moveTo>
                  <a:lnTo>
                    <a:pt x="158800" y="158826"/>
                  </a:lnTo>
                </a:path>
              </a:pathLst>
            </a:custGeom>
            <a:ln w="38100">
              <a:solidFill>
                <a:srgbClr val="0076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12613" y="1491228"/>
              <a:ext cx="159385" cy="159385"/>
            </a:xfrm>
            <a:custGeom>
              <a:avLst/>
              <a:gdLst/>
              <a:ahLst/>
              <a:cxnLst/>
              <a:rect l="l" t="t" r="r" b="b"/>
              <a:pathLst>
                <a:path w="159385" h="159385">
                  <a:moveTo>
                    <a:pt x="0" y="158826"/>
                  </a:moveTo>
                  <a:lnTo>
                    <a:pt x="158800" y="0"/>
                  </a:lnTo>
                </a:path>
              </a:pathLst>
            </a:custGeom>
            <a:ln w="38100">
              <a:solidFill>
                <a:srgbClr val="0076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91861" y="2492974"/>
              <a:ext cx="0" cy="264795"/>
            </a:xfrm>
            <a:custGeom>
              <a:avLst/>
              <a:gdLst/>
              <a:ahLst/>
              <a:cxnLst/>
              <a:rect l="l" t="t" r="r" b="b"/>
              <a:pathLst>
                <a:path h="264794">
                  <a:moveTo>
                    <a:pt x="0" y="0"/>
                  </a:moveTo>
                  <a:lnTo>
                    <a:pt x="0" y="264515"/>
                  </a:lnTo>
                </a:path>
              </a:pathLst>
            </a:custGeom>
            <a:ln w="28956">
              <a:solidFill>
                <a:srgbClr val="0076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41193" y="2492976"/>
              <a:ext cx="101600" cy="86995"/>
            </a:xfrm>
            <a:custGeom>
              <a:avLst/>
              <a:gdLst/>
              <a:ahLst/>
              <a:cxnLst/>
              <a:rect l="l" t="t" r="r" b="b"/>
              <a:pathLst>
                <a:path w="101600" h="86994">
                  <a:moveTo>
                    <a:pt x="0" y="86868"/>
                  </a:moveTo>
                  <a:lnTo>
                    <a:pt x="50673" y="0"/>
                  </a:lnTo>
                  <a:lnTo>
                    <a:pt x="101346" y="86868"/>
                  </a:lnTo>
                </a:path>
              </a:pathLst>
            </a:custGeom>
            <a:ln w="28956">
              <a:solidFill>
                <a:srgbClr val="0076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17694" y="1829178"/>
              <a:ext cx="0" cy="608965"/>
            </a:xfrm>
            <a:custGeom>
              <a:avLst/>
              <a:gdLst/>
              <a:ahLst/>
              <a:cxnLst/>
              <a:rect l="l" t="t" r="r" b="b"/>
              <a:pathLst>
                <a:path h="608964">
                  <a:moveTo>
                    <a:pt x="0" y="608926"/>
                  </a:moveTo>
                  <a:lnTo>
                    <a:pt x="0" y="0"/>
                  </a:lnTo>
                </a:path>
              </a:pathLst>
            </a:custGeom>
            <a:ln w="1295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568256" y="2480547"/>
            <a:ext cx="17716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95275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Header</a:t>
            </a:r>
            <a:r>
              <a:rPr sz="1400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timestamp  if no detection</a:t>
            </a:r>
            <a:r>
              <a:rPr sz="1400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window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98411" y="692912"/>
            <a:ext cx="7011034" cy="718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Peak timestamp definition </a:t>
            </a:r>
            <a:r>
              <a:rPr sz="2000" spc="-10" dirty="0">
                <a:latin typeface="Arial"/>
                <a:cs typeface="Arial"/>
              </a:rPr>
              <a:t>dependent </a:t>
            </a:r>
            <a:r>
              <a:rPr sz="2000" spc="-5" dirty="0">
                <a:latin typeface="Arial"/>
                <a:cs typeface="Arial"/>
              </a:rPr>
              <a:t>on Detection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Window</a:t>
            </a:r>
            <a:endParaRPr sz="2000">
              <a:latin typeface="Arial"/>
              <a:cs typeface="Arial"/>
            </a:endParaRPr>
          </a:p>
          <a:p>
            <a:pPr marR="416559" algn="ctr">
              <a:lnSpc>
                <a:spcPct val="100000"/>
              </a:lnSpc>
              <a:spcBef>
                <a:spcPts val="1385"/>
              </a:spcBef>
            </a:pPr>
            <a:r>
              <a:rPr sz="1400" spc="-5" dirty="0">
                <a:solidFill>
                  <a:srgbClr val="0076C0"/>
                </a:solidFill>
                <a:latin typeface="Arial"/>
                <a:cs typeface="Arial"/>
              </a:rPr>
              <a:t>Peak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625462" y="2478369"/>
            <a:ext cx="3589020" cy="1912620"/>
            <a:chOff x="3625462" y="2478369"/>
            <a:chExt cx="3589020" cy="1912620"/>
          </a:xfrm>
        </p:grpSpPr>
        <p:sp>
          <p:nvSpPr>
            <p:cNvPr id="16" name="object 16"/>
            <p:cNvSpPr/>
            <p:nvPr/>
          </p:nvSpPr>
          <p:spPr>
            <a:xfrm>
              <a:off x="3638169" y="4172330"/>
              <a:ext cx="0" cy="205740"/>
            </a:xfrm>
            <a:custGeom>
              <a:avLst/>
              <a:gdLst/>
              <a:ahLst/>
              <a:cxnLst/>
              <a:rect l="l" t="t" r="r" b="b"/>
              <a:pathLst>
                <a:path h="205739">
                  <a:moveTo>
                    <a:pt x="0" y="0"/>
                  </a:moveTo>
                  <a:lnTo>
                    <a:pt x="0" y="205346"/>
                  </a:lnTo>
                </a:path>
              </a:pathLst>
            </a:custGeom>
            <a:ln w="2514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38162" y="4172330"/>
              <a:ext cx="3563620" cy="0"/>
            </a:xfrm>
            <a:custGeom>
              <a:avLst/>
              <a:gdLst/>
              <a:ahLst/>
              <a:cxnLst/>
              <a:rect l="l" t="t" r="r" b="b"/>
              <a:pathLst>
                <a:path w="3563620">
                  <a:moveTo>
                    <a:pt x="3563061" y="0"/>
                  </a:moveTo>
                  <a:lnTo>
                    <a:pt x="0" y="0"/>
                  </a:lnTo>
                </a:path>
              </a:pathLst>
            </a:custGeom>
            <a:ln w="2514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17314" y="2492974"/>
              <a:ext cx="0" cy="264795"/>
            </a:xfrm>
            <a:custGeom>
              <a:avLst/>
              <a:gdLst/>
              <a:ahLst/>
              <a:cxnLst/>
              <a:rect l="l" t="t" r="r" b="b"/>
              <a:pathLst>
                <a:path h="264794">
                  <a:moveTo>
                    <a:pt x="0" y="0"/>
                  </a:moveTo>
                  <a:lnTo>
                    <a:pt x="0" y="264515"/>
                  </a:lnTo>
                </a:path>
              </a:pathLst>
            </a:custGeom>
            <a:ln w="28956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66646" y="2492976"/>
              <a:ext cx="101600" cy="86995"/>
            </a:xfrm>
            <a:custGeom>
              <a:avLst/>
              <a:gdLst/>
              <a:ahLst/>
              <a:cxnLst/>
              <a:rect l="l" t="t" r="r" b="b"/>
              <a:pathLst>
                <a:path w="101600" h="86994">
                  <a:moveTo>
                    <a:pt x="0" y="86868"/>
                  </a:moveTo>
                  <a:lnTo>
                    <a:pt x="50673" y="0"/>
                  </a:lnTo>
                  <a:lnTo>
                    <a:pt x="101346" y="86868"/>
                  </a:lnTo>
                </a:path>
              </a:pathLst>
            </a:custGeom>
            <a:ln w="28956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734404" y="4164628"/>
            <a:ext cx="14173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Detection</a:t>
            </a:r>
            <a:r>
              <a:rPr sz="1400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window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572515" y="2663438"/>
            <a:ext cx="1412240" cy="849630"/>
            <a:chOff x="3572515" y="2663438"/>
            <a:chExt cx="1412240" cy="849630"/>
          </a:xfrm>
        </p:grpSpPr>
        <p:sp>
          <p:nvSpPr>
            <p:cNvPr id="22" name="object 22"/>
            <p:cNvSpPr/>
            <p:nvPr/>
          </p:nvSpPr>
          <p:spPr>
            <a:xfrm>
              <a:off x="3637788" y="3233638"/>
              <a:ext cx="0" cy="264795"/>
            </a:xfrm>
            <a:custGeom>
              <a:avLst/>
              <a:gdLst/>
              <a:ahLst/>
              <a:cxnLst/>
              <a:rect l="l" t="t" r="r" b="b"/>
              <a:pathLst>
                <a:path h="264795">
                  <a:moveTo>
                    <a:pt x="0" y="0"/>
                  </a:moveTo>
                  <a:lnTo>
                    <a:pt x="0" y="264515"/>
                  </a:lnTo>
                </a:path>
              </a:pathLst>
            </a:custGeom>
            <a:ln w="28956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87120" y="3233641"/>
              <a:ext cx="101600" cy="86995"/>
            </a:xfrm>
            <a:custGeom>
              <a:avLst/>
              <a:gdLst/>
              <a:ahLst/>
              <a:cxnLst/>
              <a:rect l="l" t="t" r="r" b="b"/>
              <a:pathLst>
                <a:path w="101600" h="86995">
                  <a:moveTo>
                    <a:pt x="0" y="86868"/>
                  </a:moveTo>
                  <a:lnTo>
                    <a:pt x="50673" y="0"/>
                  </a:lnTo>
                  <a:lnTo>
                    <a:pt x="101346" y="86868"/>
                  </a:lnTo>
                </a:path>
              </a:pathLst>
            </a:custGeom>
            <a:ln w="28956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39884" y="2728722"/>
              <a:ext cx="530225" cy="0"/>
            </a:xfrm>
            <a:custGeom>
              <a:avLst/>
              <a:gdLst/>
              <a:ahLst/>
              <a:cxnLst/>
              <a:rect l="l" t="t" r="r" b="b"/>
              <a:pathLst>
                <a:path w="530225">
                  <a:moveTo>
                    <a:pt x="0" y="0"/>
                  </a:moveTo>
                  <a:lnTo>
                    <a:pt x="529983" y="0"/>
                  </a:lnTo>
                </a:path>
              </a:pathLst>
            </a:custGeom>
            <a:ln w="28956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883000" y="2678043"/>
              <a:ext cx="86995" cy="101600"/>
            </a:xfrm>
            <a:custGeom>
              <a:avLst/>
              <a:gdLst/>
              <a:ahLst/>
              <a:cxnLst/>
              <a:rect l="l" t="t" r="r" b="b"/>
              <a:pathLst>
                <a:path w="86995" h="101600">
                  <a:moveTo>
                    <a:pt x="0" y="0"/>
                  </a:moveTo>
                  <a:lnTo>
                    <a:pt x="86868" y="50673"/>
                  </a:lnTo>
                  <a:lnTo>
                    <a:pt x="0" y="101346"/>
                  </a:lnTo>
                </a:path>
              </a:pathLst>
            </a:custGeom>
            <a:ln w="28956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439887" y="2678043"/>
              <a:ext cx="86995" cy="101600"/>
            </a:xfrm>
            <a:custGeom>
              <a:avLst/>
              <a:gdLst/>
              <a:ahLst/>
              <a:cxnLst/>
              <a:rect l="l" t="t" r="r" b="b"/>
              <a:pathLst>
                <a:path w="86995" h="101600">
                  <a:moveTo>
                    <a:pt x="86867" y="101345"/>
                  </a:moveTo>
                  <a:lnTo>
                    <a:pt x="0" y="50672"/>
                  </a:lnTo>
                  <a:lnTo>
                    <a:pt x="86867" y="0"/>
                  </a:lnTo>
                </a:path>
              </a:pathLst>
            </a:custGeom>
            <a:ln w="28956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077038" y="2660989"/>
            <a:ext cx="309245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92D050"/>
                </a:solidFill>
                <a:latin typeface="Arial"/>
                <a:cs typeface="Arial"/>
              </a:rPr>
              <a:t>Peak timestamp if no detection</a:t>
            </a:r>
            <a:r>
              <a:rPr sz="14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92D050"/>
                </a:solidFill>
                <a:latin typeface="Arial"/>
                <a:cs typeface="Arial"/>
              </a:rPr>
              <a:t>window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77038" y="3372541"/>
            <a:ext cx="284607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92D050"/>
                </a:solidFill>
                <a:latin typeface="Arial"/>
                <a:cs typeface="Arial"/>
              </a:rPr>
              <a:t>Peak timestamp if detection</a:t>
            </a:r>
            <a:r>
              <a:rPr sz="14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92D050"/>
                </a:solidFill>
                <a:latin typeface="Arial"/>
                <a:cs typeface="Arial"/>
              </a:rPr>
              <a:t>window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916558" y="3219163"/>
            <a:ext cx="2140585" cy="1170940"/>
            <a:chOff x="2916558" y="3219163"/>
            <a:chExt cx="2140585" cy="1170940"/>
          </a:xfrm>
        </p:grpSpPr>
        <p:sp>
          <p:nvSpPr>
            <p:cNvPr id="30" name="object 30"/>
            <p:cNvSpPr/>
            <p:nvPr/>
          </p:nvSpPr>
          <p:spPr>
            <a:xfrm>
              <a:off x="3643594" y="3498342"/>
              <a:ext cx="1325880" cy="0"/>
            </a:xfrm>
            <a:custGeom>
              <a:avLst/>
              <a:gdLst/>
              <a:ahLst/>
              <a:cxnLst/>
              <a:rect l="l" t="t" r="r" b="b"/>
              <a:pathLst>
                <a:path w="1325879">
                  <a:moveTo>
                    <a:pt x="0" y="0"/>
                  </a:moveTo>
                  <a:lnTo>
                    <a:pt x="1325740" y="0"/>
                  </a:lnTo>
                </a:path>
              </a:pathLst>
            </a:custGeom>
            <a:ln w="28956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882473" y="3447663"/>
              <a:ext cx="86995" cy="101600"/>
            </a:xfrm>
            <a:custGeom>
              <a:avLst/>
              <a:gdLst/>
              <a:ahLst/>
              <a:cxnLst/>
              <a:rect l="l" t="t" r="r" b="b"/>
              <a:pathLst>
                <a:path w="86995" h="101600">
                  <a:moveTo>
                    <a:pt x="0" y="0"/>
                  </a:moveTo>
                  <a:lnTo>
                    <a:pt x="86868" y="50673"/>
                  </a:lnTo>
                  <a:lnTo>
                    <a:pt x="0" y="101346"/>
                  </a:lnTo>
                </a:path>
              </a:pathLst>
            </a:custGeom>
            <a:ln w="28956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643596" y="3447663"/>
              <a:ext cx="86995" cy="101600"/>
            </a:xfrm>
            <a:custGeom>
              <a:avLst/>
              <a:gdLst/>
              <a:ahLst/>
              <a:cxnLst/>
              <a:rect l="l" t="t" r="r" b="b"/>
              <a:pathLst>
                <a:path w="86995" h="101600">
                  <a:moveTo>
                    <a:pt x="86867" y="101345"/>
                  </a:moveTo>
                  <a:lnTo>
                    <a:pt x="0" y="50672"/>
                  </a:lnTo>
                  <a:lnTo>
                    <a:pt x="86867" y="0"/>
                  </a:lnTo>
                </a:path>
              </a:pathLst>
            </a:custGeom>
            <a:ln w="28956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916558" y="4377308"/>
              <a:ext cx="731520" cy="0"/>
            </a:xfrm>
            <a:custGeom>
              <a:avLst/>
              <a:gdLst/>
              <a:ahLst/>
              <a:cxnLst/>
              <a:rect l="l" t="t" r="r" b="b"/>
              <a:pathLst>
                <a:path w="731520">
                  <a:moveTo>
                    <a:pt x="731100" y="0"/>
                  </a:moveTo>
                  <a:lnTo>
                    <a:pt x="0" y="0"/>
                  </a:lnTo>
                </a:path>
              </a:pathLst>
            </a:custGeom>
            <a:ln w="2514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991861" y="3233638"/>
              <a:ext cx="0" cy="264795"/>
            </a:xfrm>
            <a:custGeom>
              <a:avLst/>
              <a:gdLst/>
              <a:ahLst/>
              <a:cxnLst/>
              <a:rect l="l" t="t" r="r" b="b"/>
              <a:pathLst>
                <a:path h="264795">
                  <a:moveTo>
                    <a:pt x="0" y="0"/>
                  </a:moveTo>
                  <a:lnTo>
                    <a:pt x="0" y="264515"/>
                  </a:lnTo>
                </a:path>
              </a:pathLst>
            </a:custGeom>
            <a:ln w="28956">
              <a:solidFill>
                <a:srgbClr val="0076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941194" y="3233641"/>
              <a:ext cx="101600" cy="86995"/>
            </a:xfrm>
            <a:custGeom>
              <a:avLst/>
              <a:gdLst/>
              <a:ahLst/>
              <a:cxnLst/>
              <a:rect l="l" t="t" r="r" b="b"/>
              <a:pathLst>
                <a:path w="101600" h="86995">
                  <a:moveTo>
                    <a:pt x="0" y="86868"/>
                  </a:moveTo>
                  <a:lnTo>
                    <a:pt x="50673" y="0"/>
                  </a:lnTo>
                  <a:lnTo>
                    <a:pt x="101346" y="86868"/>
                  </a:lnTo>
                </a:path>
              </a:pathLst>
            </a:custGeom>
            <a:ln w="28956">
              <a:solidFill>
                <a:srgbClr val="0076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395477" y="699516"/>
            <a:ext cx="1057910" cy="406400"/>
          </a:xfrm>
          <a:custGeom>
            <a:avLst/>
            <a:gdLst/>
            <a:ahLst/>
            <a:cxnLst/>
            <a:rect l="l" t="t" r="r" b="b"/>
            <a:pathLst>
              <a:path w="1057910" h="406400">
                <a:moveTo>
                  <a:pt x="1017028" y="0"/>
                </a:moveTo>
                <a:lnTo>
                  <a:pt x="40627" y="0"/>
                </a:lnTo>
                <a:lnTo>
                  <a:pt x="24812" y="3192"/>
                </a:lnTo>
                <a:lnTo>
                  <a:pt x="11898" y="11896"/>
                </a:lnTo>
                <a:lnTo>
                  <a:pt x="3192" y="24806"/>
                </a:lnTo>
                <a:lnTo>
                  <a:pt x="0" y="40614"/>
                </a:lnTo>
                <a:lnTo>
                  <a:pt x="0" y="365531"/>
                </a:lnTo>
                <a:lnTo>
                  <a:pt x="3192" y="381339"/>
                </a:lnTo>
                <a:lnTo>
                  <a:pt x="11898" y="394249"/>
                </a:lnTo>
                <a:lnTo>
                  <a:pt x="24812" y="402953"/>
                </a:lnTo>
                <a:lnTo>
                  <a:pt x="40627" y="406145"/>
                </a:lnTo>
                <a:lnTo>
                  <a:pt x="1017028" y="406145"/>
                </a:lnTo>
                <a:lnTo>
                  <a:pt x="1032843" y="402953"/>
                </a:lnTo>
                <a:lnTo>
                  <a:pt x="1045757" y="394249"/>
                </a:lnTo>
                <a:lnTo>
                  <a:pt x="1054463" y="381339"/>
                </a:lnTo>
                <a:lnTo>
                  <a:pt x="1057656" y="365531"/>
                </a:lnTo>
                <a:lnTo>
                  <a:pt x="1057656" y="40614"/>
                </a:lnTo>
                <a:lnTo>
                  <a:pt x="1054463" y="24806"/>
                </a:lnTo>
                <a:lnTo>
                  <a:pt x="1045757" y="11896"/>
                </a:lnTo>
                <a:lnTo>
                  <a:pt x="1032843" y="3192"/>
                </a:lnTo>
                <a:lnTo>
                  <a:pt x="1017028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68548" y="793979"/>
            <a:ext cx="3124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95477" y="1131571"/>
            <a:ext cx="1057910" cy="584200"/>
            <a:chOff x="395477" y="1131571"/>
            <a:chExt cx="1057910" cy="584200"/>
          </a:xfrm>
        </p:grpSpPr>
        <p:sp>
          <p:nvSpPr>
            <p:cNvPr id="39" name="object 39"/>
            <p:cNvSpPr/>
            <p:nvPr/>
          </p:nvSpPr>
          <p:spPr>
            <a:xfrm>
              <a:off x="832864" y="1131571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95477" y="13091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5"/>
                  </a:lnTo>
                  <a:lnTo>
                    <a:pt x="1017028" y="406145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16148" y="1327993"/>
            <a:ext cx="615950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74930" marR="5080" indent="-62865">
              <a:lnSpc>
                <a:spcPts val="1190"/>
              </a:lnSpc>
              <a:spcBef>
                <a:spcPts val="24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etection  window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95477" y="1740407"/>
            <a:ext cx="1057910" cy="584835"/>
            <a:chOff x="395477" y="1740407"/>
            <a:chExt cx="1057910" cy="584835"/>
          </a:xfrm>
        </p:grpSpPr>
        <p:sp>
          <p:nvSpPr>
            <p:cNvPr id="43" name="object 43"/>
            <p:cNvSpPr/>
            <p:nvPr/>
          </p:nvSpPr>
          <p:spPr>
            <a:xfrm>
              <a:off x="832864" y="1740407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5477" y="19187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26994" y="2012881"/>
            <a:ext cx="7950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Coincidence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95477" y="2350009"/>
            <a:ext cx="1057910" cy="584835"/>
            <a:chOff x="395477" y="2350009"/>
            <a:chExt cx="1057910" cy="584835"/>
          </a:xfrm>
        </p:grpSpPr>
        <p:sp>
          <p:nvSpPr>
            <p:cNvPr id="47" name="object 47"/>
            <p:cNvSpPr/>
            <p:nvPr/>
          </p:nvSpPr>
          <p:spPr>
            <a:xfrm>
              <a:off x="832864" y="23500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95477" y="2527554"/>
              <a:ext cx="1057910" cy="407034"/>
            </a:xfrm>
            <a:custGeom>
              <a:avLst/>
              <a:gdLst/>
              <a:ahLst/>
              <a:cxnLst/>
              <a:rect l="l" t="t" r="r" b="b"/>
              <a:pathLst>
                <a:path w="1057910" h="407035">
                  <a:moveTo>
                    <a:pt x="1017028" y="0"/>
                  </a:moveTo>
                  <a:lnTo>
                    <a:pt x="40627" y="0"/>
                  </a:lnTo>
                  <a:lnTo>
                    <a:pt x="24812" y="3198"/>
                  </a:lnTo>
                  <a:lnTo>
                    <a:pt x="11898" y="11920"/>
                  </a:lnTo>
                  <a:lnTo>
                    <a:pt x="3192" y="24854"/>
                  </a:lnTo>
                  <a:lnTo>
                    <a:pt x="0" y="40690"/>
                  </a:lnTo>
                  <a:lnTo>
                    <a:pt x="0" y="366217"/>
                  </a:lnTo>
                  <a:lnTo>
                    <a:pt x="3192" y="382058"/>
                  </a:lnTo>
                  <a:lnTo>
                    <a:pt x="11898" y="394992"/>
                  </a:lnTo>
                  <a:lnTo>
                    <a:pt x="24812" y="403711"/>
                  </a:lnTo>
                  <a:lnTo>
                    <a:pt x="40627" y="406908"/>
                  </a:lnTo>
                  <a:lnTo>
                    <a:pt x="1017028" y="406908"/>
                  </a:lnTo>
                  <a:lnTo>
                    <a:pt x="1032843" y="403711"/>
                  </a:lnTo>
                  <a:lnTo>
                    <a:pt x="1045757" y="394992"/>
                  </a:lnTo>
                  <a:lnTo>
                    <a:pt x="1054463" y="382058"/>
                  </a:lnTo>
                  <a:lnTo>
                    <a:pt x="1057656" y="366217"/>
                  </a:lnTo>
                  <a:lnTo>
                    <a:pt x="1057656" y="40690"/>
                  </a:lnTo>
                  <a:lnTo>
                    <a:pt x="1054463" y="24854"/>
                  </a:lnTo>
                  <a:lnTo>
                    <a:pt x="1045757" y="11920"/>
                  </a:lnTo>
                  <a:lnTo>
                    <a:pt x="1032843" y="3198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627668" y="2546894"/>
            <a:ext cx="593090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108585">
              <a:lnSpc>
                <a:spcPts val="1190"/>
              </a:lnSpc>
              <a:spcBef>
                <a:spcPts val="24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  detection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395477" y="2959609"/>
            <a:ext cx="1057910" cy="584200"/>
            <a:chOff x="395477" y="2959609"/>
            <a:chExt cx="1057910" cy="584200"/>
          </a:xfrm>
        </p:grpSpPr>
        <p:sp>
          <p:nvSpPr>
            <p:cNvPr id="51" name="object 51"/>
            <p:cNvSpPr/>
            <p:nvPr/>
          </p:nvSpPr>
          <p:spPr>
            <a:xfrm>
              <a:off x="832864" y="29596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95477" y="31371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464510" y="3231784"/>
            <a:ext cx="918844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395477" y="3569209"/>
            <a:ext cx="1057910" cy="584200"/>
            <a:chOff x="395477" y="3569209"/>
            <a:chExt cx="1057910" cy="584200"/>
          </a:xfrm>
        </p:grpSpPr>
        <p:sp>
          <p:nvSpPr>
            <p:cNvPr id="55" name="object 55"/>
            <p:cNvSpPr/>
            <p:nvPr/>
          </p:nvSpPr>
          <p:spPr>
            <a:xfrm>
              <a:off x="832864" y="35692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95477" y="37467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453080" y="3841235"/>
            <a:ext cx="94297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collection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395477" y="4178808"/>
            <a:ext cx="1057910" cy="584200"/>
            <a:chOff x="395477" y="4178808"/>
            <a:chExt cx="1057910" cy="584200"/>
          </a:xfrm>
        </p:grpSpPr>
        <p:sp>
          <p:nvSpPr>
            <p:cNvPr id="59" name="object 59"/>
            <p:cNvSpPr/>
            <p:nvPr/>
          </p:nvSpPr>
          <p:spPr>
            <a:xfrm>
              <a:off x="832864" y="4178808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95477" y="43563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0076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437840" y="4375249"/>
            <a:ext cx="972185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40970" marR="5080" indent="-128905">
              <a:lnSpc>
                <a:spcPts val="1190"/>
              </a:lnSpc>
              <a:spcBef>
                <a:spcPts val="24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Latency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control  Timestamp</a:t>
            </a:r>
            <a:endParaRPr sz="1100">
              <a:latin typeface="Arial"/>
              <a:cs typeface="Arial"/>
            </a:endParaRPr>
          </a:p>
        </p:txBody>
      </p:sp>
      <p:sp>
        <p:nvSpPr>
          <p:cNvPr id="63" name="object 6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64" name="object 6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38</a:t>
            </a:fld>
            <a:endParaRPr dirty="0"/>
          </a:p>
        </p:txBody>
      </p:sp>
      <p:sp>
        <p:nvSpPr>
          <p:cNvPr id="62" name="object 62"/>
          <p:cNvSpPr txBox="1"/>
          <p:nvPr/>
        </p:nvSpPr>
        <p:spPr>
          <a:xfrm>
            <a:off x="4120058" y="1516342"/>
            <a:ext cx="5829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6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rigger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81788"/>
            <a:ext cx="6452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0076C0"/>
                </a:solidFill>
              </a:rPr>
              <a:t>Timestamp </a:t>
            </a:r>
            <a:r>
              <a:rPr sz="2400" dirty="0">
                <a:solidFill>
                  <a:srgbClr val="0076C0"/>
                </a:solidFill>
              </a:rPr>
              <a:t>– </a:t>
            </a:r>
            <a:r>
              <a:rPr sz="2400" spc="-5" dirty="0">
                <a:solidFill>
                  <a:srgbClr val="0076C0"/>
                </a:solidFill>
              </a:rPr>
              <a:t>Header without Detection</a:t>
            </a:r>
            <a:r>
              <a:rPr sz="2400" spc="30" dirty="0">
                <a:solidFill>
                  <a:srgbClr val="0076C0"/>
                </a:solidFill>
              </a:rPr>
              <a:t> </a:t>
            </a:r>
            <a:r>
              <a:rPr sz="2400" spc="-5" dirty="0">
                <a:solidFill>
                  <a:srgbClr val="0076C0"/>
                </a:solidFill>
              </a:rPr>
              <a:t>Window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395477" y="699516"/>
            <a:ext cx="1057910" cy="406400"/>
          </a:xfrm>
          <a:custGeom>
            <a:avLst/>
            <a:gdLst/>
            <a:ahLst/>
            <a:cxnLst/>
            <a:rect l="l" t="t" r="r" b="b"/>
            <a:pathLst>
              <a:path w="1057910" h="406400">
                <a:moveTo>
                  <a:pt x="1017028" y="0"/>
                </a:moveTo>
                <a:lnTo>
                  <a:pt x="40627" y="0"/>
                </a:lnTo>
                <a:lnTo>
                  <a:pt x="24812" y="3192"/>
                </a:lnTo>
                <a:lnTo>
                  <a:pt x="11898" y="11896"/>
                </a:lnTo>
                <a:lnTo>
                  <a:pt x="3192" y="24806"/>
                </a:lnTo>
                <a:lnTo>
                  <a:pt x="0" y="40614"/>
                </a:lnTo>
                <a:lnTo>
                  <a:pt x="0" y="365531"/>
                </a:lnTo>
                <a:lnTo>
                  <a:pt x="3192" y="381339"/>
                </a:lnTo>
                <a:lnTo>
                  <a:pt x="11898" y="394249"/>
                </a:lnTo>
                <a:lnTo>
                  <a:pt x="24812" y="402953"/>
                </a:lnTo>
                <a:lnTo>
                  <a:pt x="40627" y="406145"/>
                </a:lnTo>
                <a:lnTo>
                  <a:pt x="1017028" y="406145"/>
                </a:lnTo>
                <a:lnTo>
                  <a:pt x="1032843" y="402953"/>
                </a:lnTo>
                <a:lnTo>
                  <a:pt x="1045757" y="394249"/>
                </a:lnTo>
                <a:lnTo>
                  <a:pt x="1054463" y="381339"/>
                </a:lnTo>
                <a:lnTo>
                  <a:pt x="1057656" y="365531"/>
                </a:lnTo>
                <a:lnTo>
                  <a:pt x="1057656" y="40614"/>
                </a:lnTo>
                <a:lnTo>
                  <a:pt x="1054463" y="24806"/>
                </a:lnTo>
                <a:lnTo>
                  <a:pt x="1045757" y="11896"/>
                </a:lnTo>
                <a:lnTo>
                  <a:pt x="1032843" y="3192"/>
                </a:lnTo>
                <a:lnTo>
                  <a:pt x="1017028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8548" y="793979"/>
            <a:ext cx="3124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5477" y="1131571"/>
            <a:ext cx="1057910" cy="584200"/>
            <a:chOff x="395477" y="1131571"/>
            <a:chExt cx="1057910" cy="584200"/>
          </a:xfrm>
        </p:grpSpPr>
        <p:sp>
          <p:nvSpPr>
            <p:cNvPr id="6" name="object 6"/>
            <p:cNvSpPr/>
            <p:nvPr/>
          </p:nvSpPr>
          <p:spPr>
            <a:xfrm>
              <a:off x="832864" y="1131571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477" y="13091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5"/>
                  </a:lnTo>
                  <a:lnTo>
                    <a:pt x="1017028" y="406145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16148" y="1327993"/>
            <a:ext cx="615950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74930" marR="5080" indent="-62865">
              <a:lnSpc>
                <a:spcPts val="1190"/>
              </a:lnSpc>
              <a:spcBef>
                <a:spcPts val="24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etection  window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5477" y="1740407"/>
            <a:ext cx="1057910" cy="584835"/>
            <a:chOff x="395477" y="1740407"/>
            <a:chExt cx="1057910" cy="584835"/>
          </a:xfrm>
        </p:grpSpPr>
        <p:sp>
          <p:nvSpPr>
            <p:cNvPr id="10" name="object 10"/>
            <p:cNvSpPr/>
            <p:nvPr/>
          </p:nvSpPr>
          <p:spPr>
            <a:xfrm>
              <a:off x="832864" y="1740407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5477" y="19187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26994" y="2012881"/>
            <a:ext cx="7950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Coincidence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95477" y="2350009"/>
            <a:ext cx="1057910" cy="584835"/>
            <a:chOff x="395477" y="2350009"/>
            <a:chExt cx="1057910" cy="584835"/>
          </a:xfrm>
        </p:grpSpPr>
        <p:sp>
          <p:nvSpPr>
            <p:cNvPr id="14" name="object 14"/>
            <p:cNvSpPr/>
            <p:nvPr/>
          </p:nvSpPr>
          <p:spPr>
            <a:xfrm>
              <a:off x="832864" y="23500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5477" y="2527554"/>
              <a:ext cx="1057910" cy="407034"/>
            </a:xfrm>
            <a:custGeom>
              <a:avLst/>
              <a:gdLst/>
              <a:ahLst/>
              <a:cxnLst/>
              <a:rect l="l" t="t" r="r" b="b"/>
              <a:pathLst>
                <a:path w="1057910" h="407035">
                  <a:moveTo>
                    <a:pt x="1017028" y="0"/>
                  </a:moveTo>
                  <a:lnTo>
                    <a:pt x="40627" y="0"/>
                  </a:lnTo>
                  <a:lnTo>
                    <a:pt x="24812" y="3198"/>
                  </a:lnTo>
                  <a:lnTo>
                    <a:pt x="11898" y="11920"/>
                  </a:lnTo>
                  <a:lnTo>
                    <a:pt x="3192" y="24854"/>
                  </a:lnTo>
                  <a:lnTo>
                    <a:pt x="0" y="40690"/>
                  </a:lnTo>
                  <a:lnTo>
                    <a:pt x="0" y="366217"/>
                  </a:lnTo>
                  <a:lnTo>
                    <a:pt x="3192" y="382058"/>
                  </a:lnTo>
                  <a:lnTo>
                    <a:pt x="11898" y="394992"/>
                  </a:lnTo>
                  <a:lnTo>
                    <a:pt x="24812" y="403711"/>
                  </a:lnTo>
                  <a:lnTo>
                    <a:pt x="40627" y="406908"/>
                  </a:lnTo>
                  <a:lnTo>
                    <a:pt x="1017028" y="406908"/>
                  </a:lnTo>
                  <a:lnTo>
                    <a:pt x="1032843" y="403711"/>
                  </a:lnTo>
                  <a:lnTo>
                    <a:pt x="1045757" y="394992"/>
                  </a:lnTo>
                  <a:lnTo>
                    <a:pt x="1054463" y="382058"/>
                  </a:lnTo>
                  <a:lnTo>
                    <a:pt x="1057656" y="366217"/>
                  </a:lnTo>
                  <a:lnTo>
                    <a:pt x="1057656" y="40690"/>
                  </a:lnTo>
                  <a:lnTo>
                    <a:pt x="1054463" y="24854"/>
                  </a:lnTo>
                  <a:lnTo>
                    <a:pt x="1045757" y="11920"/>
                  </a:lnTo>
                  <a:lnTo>
                    <a:pt x="1032843" y="3198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27668" y="2546894"/>
            <a:ext cx="593090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108585">
              <a:lnSpc>
                <a:spcPts val="1190"/>
              </a:lnSpc>
              <a:spcBef>
                <a:spcPts val="24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  detection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95477" y="2959609"/>
            <a:ext cx="1057910" cy="584200"/>
            <a:chOff x="395477" y="2959609"/>
            <a:chExt cx="1057910" cy="584200"/>
          </a:xfrm>
        </p:grpSpPr>
        <p:sp>
          <p:nvSpPr>
            <p:cNvPr id="18" name="object 18"/>
            <p:cNvSpPr/>
            <p:nvPr/>
          </p:nvSpPr>
          <p:spPr>
            <a:xfrm>
              <a:off x="832864" y="29596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5477" y="31371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64510" y="3231784"/>
            <a:ext cx="918844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95477" y="3569209"/>
            <a:ext cx="1057910" cy="584200"/>
            <a:chOff x="395477" y="3569209"/>
            <a:chExt cx="1057910" cy="584200"/>
          </a:xfrm>
        </p:grpSpPr>
        <p:sp>
          <p:nvSpPr>
            <p:cNvPr id="22" name="object 22"/>
            <p:cNvSpPr/>
            <p:nvPr/>
          </p:nvSpPr>
          <p:spPr>
            <a:xfrm>
              <a:off x="832864" y="35692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5477" y="37467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53080" y="3841235"/>
            <a:ext cx="94297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collection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95477" y="4178808"/>
            <a:ext cx="1057910" cy="584200"/>
            <a:chOff x="395477" y="4178808"/>
            <a:chExt cx="1057910" cy="584200"/>
          </a:xfrm>
        </p:grpSpPr>
        <p:sp>
          <p:nvSpPr>
            <p:cNvPr id="26" name="object 26"/>
            <p:cNvSpPr/>
            <p:nvPr/>
          </p:nvSpPr>
          <p:spPr>
            <a:xfrm>
              <a:off x="832864" y="4178808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5477" y="43563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0076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37840" y="4375249"/>
            <a:ext cx="972185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40970" marR="5080" indent="-128905">
              <a:lnSpc>
                <a:spcPts val="1190"/>
              </a:lnSpc>
              <a:spcBef>
                <a:spcPts val="24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Latency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control  Timestamp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797557" y="1264929"/>
            <a:ext cx="6878320" cy="1052195"/>
            <a:chOff x="1797557" y="1264929"/>
            <a:chExt cx="6878320" cy="1052195"/>
          </a:xfrm>
        </p:grpSpPr>
        <p:sp>
          <p:nvSpPr>
            <p:cNvPr id="30" name="object 30"/>
            <p:cNvSpPr/>
            <p:nvPr/>
          </p:nvSpPr>
          <p:spPr>
            <a:xfrm>
              <a:off x="1816607" y="1283979"/>
              <a:ext cx="6840220" cy="1014094"/>
            </a:xfrm>
            <a:custGeom>
              <a:avLst/>
              <a:gdLst/>
              <a:ahLst/>
              <a:cxnLst/>
              <a:rect l="l" t="t" r="r" b="b"/>
              <a:pathLst>
                <a:path w="6840220" h="1014094">
                  <a:moveTo>
                    <a:pt x="0" y="737416"/>
                  </a:moveTo>
                  <a:lnTo>
                    <a:pt x="64242" y="790195"/>
                  </a:lnTo>
                  <a:lnTo>
                    <a:pt x="122460" y="834714"/>
                  </a:lnTo>
                  <a:lnTo>
                    <a:pt x="175025" y="871536"/>
                  </a:lnTo>
                  <a:lnTo>
                    <a:pt x="222307" y="901228"/>
                  </a:lnTo>
                  <a:lnTo>
                    <a:pt x="264675" y="924355"/>
                  </a:lnTo>
                  <a:lnTo>
                    <a:pt x="302500" y="941481"/>
                  </a:lnTo>
                  <a:lnTo>
                    <a:pt x="366001" y="959996"/>
                  </a:lnTo>
                  <a:lnTo>
                    <a:pt x="392417" y="962515"/>
                  </a:lnTo>
                  <a:lnTo>
                    <a:pt x="415770" y="961295"/>
                  </a:lnTo>
                  <a:lnTo>
                    <a:pt x="454768" y="949900"/>
                  </a:lnTo>
                  <a:lnTo>
                    <a:pt x="499547" y="918901"/>
                  </a:lnTo>
                  <a:lnTo>
                    <a:pt x="524571" y="895559"/>
                  </a:lnTo>
                  <a:lnTo>
                    <a:pt x="536746" y="884781"/>
                  </a:lnTo>
                  <a:lnTo>
                    <a:pt x="549188" y="875352"/>
                  </a:lnTo>
                  <a:lnTo>
                    <a:pt x="562269" y="867838"/>
                  </a:lnTo>
                  <a:lnTo>
                    <a:pt x="576358" y="862803"/>
                  </a:lnTo>
                  <a:lnTo>
                    <a:pt x="591825" y="860813"/>
                  </a:lnTo>
                  <a:lnTo>
                    <a:pt x="609041" y="862434"/>
                  </a:lnTo>
                  <a:lnTo>
                    <a:pt x="658253" y="891409"/>
                  </a:lnTo>
                  <a:lnTo>
                    <a:pt x="679968" y="934752"/>
                  </a:lnTo>
                  <a:lnTo>
                    <a:pt x="686730" y="957436"/>
                  </a:lnTo>
                  <a:lnTo>
                    <a:pt x="694076" y="978461"/>
                  </a:lnTo>
                  <a:lnTo>
                    <a:pt x="704493" y="996077"/>
                  </a:lnTo>
                  <a:lnTo>
                    <a:pt x="720467" y="1008534"/>
                  </a:lnTo>
                  <a:lnTo>
                    <a:pt x="744483" y="1014081"/>
                  </a:lnTo>
                  <a:lnTo>
                    <a:pt x="779030" y="1010970"/>
                  </a:lnTo>
                  <a:lnTo>
                    <a:pt x="826592" y="997448"/>
                  </a:lnTo>
                  <a:lnTo>
                    <a:pt x="869644" y="966646"/>
                  </a:lnTo>
                  <a:lnTo>
                    <a:pt x="907559" y="942244"/>
                  </a:lnTo>
                  <a:lnTo>
                    <a:pt x="940844" y="923688"/>
                  </a:lnTo>
                  <a:lnTo>
                    <a:pt x="995565" y="901904"/>
                  </a:lnTo>
                  <a:lnTo>
                    <a:pt x="1037879" y="896873"/>
                  </a:lnTo>
                  <a:lnTo>
                    <a:pt x="1055655" y="899257"/>
                  </a:lnTo>
                  <a:lnTo>
                    <a:pt x="1101571" y="919372"/>
                  </a:lnTo>
                  <a:lnTo>
                    <a:pt x="1131093" y="938055"/>
                  </a:lnTo>
                  <a:lnTo>
                    <a:pt x="1147055" y="947321"/>
                  </a:lnTo>
                  <a:lnTo>
                    <a:pt x="1164495" y="955798"/>
                  </a:lnTo>
                  <a:lnTo>
                    <a:pt x="1183924" y="962934"/>
                  </a:lnTo>
                  <a:lnTo>
                    <a:pt x="1205850" y="968176"/>
                  </a:lnTo>
                  <a:lnTo>
                    <a:pt x="1230782" y="970971"/>
                  </a:lnTo>
                  <a:lnTo>
                    <a:pt x="1259228" y="970766"/>
                  </a:lnTo>
                  <a:lnTo>
                    <a:pt x="1328703" y="959145"/>
                  </a:lnTo>
                  <a:lnTo>
                    <a:pt x="1370749" y="946623"/>
                  </a:lnTo>
                  <a:lnTo>
                    <a:pt x="1411470" y="931435"/>
                  </a:lnTo>
                  <a:lnTo>
                    <a:pt x="1454275" y="912676"/>
                  </a:lnTo>
                  <a:lnTo>
                    <a:pt x="1498743" y="890780"/>
                  </a:lnTo>
                  <a:lnTo>
                    <a:pt x="1544451" y="866182"/>
                  </a:lnTo>
                  <a:lnTo>
                    <a:pt x="1590976" y="839318"/>
                  </a:lnTo>
                  <a:lnTo>
                    <a:pt x="1637894" y="810623"/>
                  </a:lnTo>
                  <a:lnTo>
                    <a:pt x="1684785" y="780532"/>
                  </a:lnTo>
                  <a:lnTo>
                    <a:pt x="1731225" y="749479"/>
                  </a:lnTo>
                  <a:lnTo>
                    <a:pt x="1776791" y="717901"/>
                  </a:lnTo>
                  <a:lnTo>
                    <a:pt x="1821060" y="686232"/>
                  </a:lnTo>
                  <a:lnTo>
                    <a:pt x="1863611" y="654908"/>
                  </a:lnTo>
                  <a:lnTo>
                    <a:pt x="1904021" y="624363"/>
                  </a:lnTo>
                  <a:lnTo>
                    <a:pt x="1941866" y="595034"/>
                  </a:lnTo>
                  <a:lnTo>
                    <a:pt x="1976725" y="567354"/>
                  </a:lnTo>
                  <a:lnTo>
                    <a:pt x="2008174" y="541759"/>
                  </a:lnTo>
                  <a:lnTo>
                    <a:pt x="2059044" y="494946"/>
                  </a:lnTo>
                  <a:lnTo>
                    <a:pt x="2101561" y="446978"/>
                  </a:lnTo>
                  <a:lnTo>
                    <a:pt x="2137112" y="399275"/>
                  </a:lnTo>
                  <a:lnTo>
                    <a:pt x="2167081" y="353256"/>
                  </a:lnTo>
                  <a:lnTo>
                    <a:pt x="2192855" y="310342"/>
                  </a:lnTo>
                  <a:lnTo>
                    <a:pt x="2215816" y="271951"/>
                  </a:lnTo>
                  <a:lnTo>
                    <a:pt x="2237352" y="239502"/>
                  </a:lnTo>
                  <a:lnTo>
                    <a:pt x="2258847" y="214417"/>
                  </a:lnTo>
                  <a:lnTo>
                    <a:pt x="2284984" y="184021"/>
                  </a:lnTo>
                  <a:lnTo>
                    <a:pt x="2299152" y="163121"/>
                  </a:lnTo>
                  <a:lnTo>
                    <a:pt x="2359113" y="206797"/>
                  </a:lnTo>
                  <a:lnTo>
                    <a:pt x="2400427" y="267712"/>
                  </a:lnTo>
                  <a:lnTo>
                    <a:pt x="2424999" y="309465"/>
                  </a:lnTo>
                  <a:lnTo>
                    <a:pt x="2451570" y="356532"/>
                  </a:lnTo>
                  <a:lnTo>
                    <a:pt x="2479679" y="407248"/>
                  </a:lnTo>
                  <a:lnTo>
                    <a:pt x="2508867" y="459951"/>
                  </a:lnTo>
                  <a:lnTo>
                    <a:pt x="2538674" y="512975"/>
                  </a:lnTo>
                  <a:lnTo>
                    <a:pt x="2568642" y="564659"/>
                  </a:lnTo>
                  <a:lnTo>
                    <a:pt x="2598309" y="613339"/>
                  </a:lnTo>
                  <a:lnTo>
                    <a:pt x="2627218" y="657350"/>
                  </a:lnTo>
                  <a:lnTo>
                    <a:pt x="2654907" y="695030"/>
                  </a:lnTo>
                  <a:lnTo>
                    <a:pt x="2680919" y="724716"/>
                  </a:lnTo>
                  <a:lnTo>
                    <a:pt x="2717876" y="753309"/>
                  </a:lnTo>
                  <a:lnTo>
                    <a:pt x="2753819" y="766962"/>
                  </a:lnTo>
                  <a:lnTo>
                    <a:pt x="2788951" y="770584"/>
                  </a:lnTo>
                  <a:lnTo>
                    <a:pt x="2823476" y="769081"/>
                  </a:lnTo>
                  <a:lnTo>
                    <a:pt x="2857599" y="767364"/>
                  </a:lnTo>
                  <a:lnTo>
                    <a:pt x="2891524" y="770341"/>
                  </a:lnTo>
                  <a:lnTo>
                    <a:pt x="2925454" y="782919"/>
                  </a:lnTo>
                  <a:lnTo>
                    <a:pt x="2959595" y="810009"/>
                  </a:lnTo>
                  <a:lnTo>
                    <a:pt x="2998895" y="803774"/>
                  </a:lnTo>
                  <a:lnTo>
                    <a:pt x="3041493" y="804150"/>
                  </a:lnTo>
                  <a:lnTo>
                    <a:pt x="3086774" y="809953"/>
                  </a:lnTo>
                  <a:lnTo>
                    <a:pt x="3134124" y="820001"/>
                  </a:lnTo>
                  <a:lnTo>
                    <a:pt x="3182929" y="833109"/>
                  </a:lnTo>
                  <a:lnTo>
                    <a:pt x="3232573" y="848094"/>
                  </a:lnTo>
                  <a:lnTo>
                    <a:pt x="3282443" y="863774"/>
                  </a:lnTo>
                  <a:lnTo>
                    <a:pt x="3331923" y="878964"/>
                  </a:lnTo>
                  <a:lnTo>
                    <a:pt x="3380399" y="892482"/>
                  </a:lnTo>
                  <a:lnTo>
                    <a:pt x="3427257" y="903143"/>
                  </a:lnTo>
                  <a:lnTo>
                    <a:pt x="3471881" y="909765"/>
                  </a:lnTo>
                  <a:lnTo>
                    <a:pt x="3513658" y="911164"/>
                  </a:lnTo>
                  <a:lnTo>
                    <a:pt x="3565825" y="904791"/>
                  </a:lnTo>
                  <a:lnTo>
                    <a:pt x="3615502" y="891335"/>
                  </a:lnTo>
                  <a:lnTo>
                    <a:pt x="3663041" y="872849"/>
                  </a:lnTo>
                  <a:lnTo>
                    <a:pt x="3708796" y="851390"/>
                  </a:lnTo>
                  <a:lnTo>
                    <a:pt x="3753120" y="829011"/>
                  </a:lnTo>
                  <a:lnTo>
                    <a:pt x="3796366" y="807768"/>
                  </a:lnTo>
                  <a:lnTo>
                    <a:pt x="3838888" y="789716"/>
                  </a:lnTo>
                  <a:lnTo>
                    <a:pt x="3881038" y="776908"/>
                  </a:lnTo>
                  <a:lnTo>
                    <a:pt x="3923169" y="771401"/>
                  </a:lnTo>
                  <a:lnTo>
                    <a:pt x="3970653" y="776035"/>
                  </a:lnTo>
                  <a:lnTo>
                    <a:pt x="4017817" y="790326"/>
                  </a:lnTo>
                  <a:lnTo>
                    <a:pt x="4064302" y="810903"/>
                  </a:lnTo>
                  <a:lnTo>
                    <a:pt x="4109750" y="834393"/>
                  </a:lnTo>
                  <a:lnTo>
                    <a:pt x="4153801" y="857423"/>
                  </a:lnTo>
                  <a:lnTo>
                    <a:pt x="4196098" y="876621"/>
                  </a:lnTo>
                  <a:lnTo>
                    <a:pt x="4236282" y="888615"/>
                  </a:lnTo>
                  <a:lnTo>
                    <a:pt x="4273994" y="890031"/>
                  </a:lnTo>
                  <a:lnTo>
                    <a:pt x="4313319" y="877684"/>
                  </a:lnTo>
                  <a:lnTo>
                    <a:pt x="4348859" y="854328"/>
                  </a:lnTo>
                  <a:lnTo>
                    <a:pt x="4381618" y="823365"/>
                  </a:lnTo>
                  <a:lnTo>
                    <a:pt x="4412599" y="788196"/>
                  </a:lnTo>
                  <a:lnTo>
                    <a:pt x="4442803" y="752223"/>
                  </a:lnTo>
                  <a:lnTo>
                    <a:pt x="4473233" y="718846"/>
                  </a:lnTo>
                  <a:lnTo>
                    <a:pt x="4504893" y="691467"/>
                  </a:lnTo>
                  <a:lnTo>
                    <a:pt x="4541524" y="669769"/>
                  </a:lnTo>
                  <a:lnTo>
                    <a:pt x="4576401" y="655376"/>
                  </a:lnTo>
                  <a:lnTo>
                    <a:pt x="4611131" y="642975"/>
                  </a:lnTo>
                  <a:lnTo>
                    <a:pt x="4647320" y="627253"/>
                  </a:lnTo>
                  <a:lnTo>
                    <a:pt x="4686573" y="602897"/>
                  </a:lnTo>
                  <a:lnTo>
                    <a:pt x="4730496" y="564594"/>
                  </a:lnTo>
                  <a:lnTo>
                    <a:pt x="4756475" y="535161"/>
                  </a:lnTo>
                  <a:lnTo>
                    <a:pt x="4783366" y="499187"/>
                  </a:lnTo>
                  <a:lnTo>
                    <a:pt x="4811169" y="458161"/>
                  </a:lnTo>
                  <a:lnTo>
                    <a:pt x="4839884" y="413573"/>
                  </a:lnTo>
                  <a:lnTo>
                    <a:pt x="4869511" y="366913"/>
                  </a:lnTo>
                  <a:lnTo>
                    <a:pt x="4900049" y="319670"/>
                  </a:lnTo>
                  <a:lnTo>
                    <a:pt x="4931498" y="273335"/>
                  </a:lnTo>
                  <a:lnTo>
                    <a:pt x="4963859" y="229397"/>
                  </a:lnTo>
                  <a:lnTo>
                    <a:pt x="4997132" y="189346"/>
                  </a:lnTo>
                  <a:lnTo>
                    <a:pt x="5031315" y="154671"/>
                  </a:lnTo>
                  <a:lnTo>
                    <a:pt x="5066411" y="126863"/>
                  </a:lnTo>
                  <a:lnTo>
                    <a:pt x="5106335" y="100587"/>
                  </a:lnTo>
                  <a:lnTo>
                    <a:pt x="5147784" y="75068"/>
                  </a:lnTo>
                  <a:lnTo>
                    <a:pt x="5190578" y="51483"/>
                  </a:lnTo>
                  <a:lnTo>
                    <a:pt x="5234535" y="31007"/>
                  </a:lnTo>
                  <a:lnTo>
                    <a:pt x="5279475" y="14817"/>
                  </a:lnTo>
                  <a:lnTo>
                    <a:pt x="5325218" y="4089"/>
                  </a:lnTo>
                  <a:lnTo>
                    <a:pt x="5371582" y="0"/>
                  </a:lnTo>
                  <a:lnTo>
                    <a:pt x="5418387" y="3724"/>
                  </a:lnTo>
                  <a:lnTo>
                    <a:pt x="5465454" y="16440"/>
                  </a:lnTo>
                  <a:lnTo>
                    <a:pt x="5512600" y="39322"/>
                  </a:lnTo>
                  <a:lnTo>
                    <a:pt x="5568843" y="84976"/>
                  </a:lnTo>
                  <a:lnTo>
                    <a:pt x="5597495" y="115949"/>
                  </a:lnTo>
                  <a:lnTo>
                    <a:pt x="5626440" y="151398"/>
                  </a:lnTo>
                  <a:lnTo>
                    <a:pt x="5655634" y="190608"/>
                  </a:lnTo>
                  <a:lnTo>
                    <a:pt x="5685031" y="232863"/>
                  </a:lnTo>
                  <a:lnTo>
                    <a:pt x="5714586" y="277448"/>
                  </a:lnTo>
                  <a:lnTo>
                    <a:pt x="5744255" y="323647"/>
                  </a:lnTo>
                  <a:lnTo>
                    <a:pt x="5773992" y="370745"/>
                  </a:lnTo>
                  <a:lnTo>
                    <a:pt x="5803752" y="418026"/>
                  </a:lnTo>
                  <a:lnTo>
                    <a:pt x="5833490" y="464774"/>
                  </a:lnTo>
                  <a:lnTo>
                    <a:pt x="5863162" y="510274"/>
                  </a:lnTo>
                  <a:lnTo>
                    <a:pt x="5892721" y="553810"/>
                  </a:lnTo>
                  <a:lnTo>
                    <a:pt x="5922124" y="594667"/>
                  </a:lnTo>
                  <a:lnTo>
                    <a:pt x="5951325" y="632129"/>
                  </a:lnTo>
                  <a:lnTo>
                    <a:pt x="5980279" y="665481"/>
                  </a:lnTo>
                  <a:lnTo>
                    <a:pt x="6008941" y="694007"/>
                  </a:lnTo>
                  <a:lnTo>
                    <a:pt x="6051882" y="732721"/>
                  </a:lnTo>
                  <a:lnTo>
                    <a:pt x="6093010" y="768689"/>
                  </a:lnTo>
                  <a:lnTo>
                    <a:pt x="6132930" y="801607"/>
                  </a:lnTo>
                  <a:lnTo>
                    <a:pt x="6172251" y="831176"/>
                  </a:lnTo>
                  <a:lnTo>
                    <a:pt x="6211579" y="857094"/>
                  </a:lnTo>
                  <a:lnTo>
                    <a:pt x="6251521" y="879059"/>
                  </a:lnTo>
                  <a:lnTo>
                    <a:pt x="6292684" y="896770"/>
                  </a:lnTo>
                  <a:lnTo>
                    <a:pt x="6335675" y="909926"/>
                  </a:lnTo>
                  <a:lnTo>
                    <a:pt x="6381101" y="918226"/>
                  </a:lnTo>
                  <a:lnTo>
                    <a:pt x="6429569" y="921368"/>
                  </a:lnTo>
                  <a:lnTo>
                    <a:pt x="6481686" y="919051"/>
                  </a:lnTo>
                  <a:lnTo>
                    <a:pt x="6531770" y="909999"/>
                  </a:lnTo>
                  <a:lnTo>
                    <a:pt x="6583747" y="909350"/>
                  </a:lnTo>
                  <a:lnTo>
                    <a:pt x="6635910" y="914588"/>
                  </a:lnTo>
                  <a:lnTo>
                    <a:pt x="6686549" y="923197"/>
                  </a:lnTo>
                  <a:lnTo>
                    <a:pt x="6733958" y="932661"/>
                  </a:lnTo>
                  <a:lnTo>
                    <a:pt x="6776426" y="940464"/>
                  </a:lnTo>
                  <a:lnTo>
                    <a:pt x="6812247" y="944090"/>
                  </a:lnTo>
                  <a:lnTo>
                    <a:pt x="6839711" y="941022"/>
                  </a:lnTo>
                </a:path>
              </a:pathLst>
            </a:custGeom>
            <a:ln w="381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52418" y="1718690"/>
              <a:ext cx="4927600" cy="0"/>
            </a:xfrm>
            <a:custGeom>
              <a:avLst/>
              <a:gdLst/>
              <a:ahLst/>
              <a:cxnLst/>
              <a:rect l="l" t="t" r="r" b="b"/>
              <a:pathLst>
                <a:path w="4927600">
                  <a:moveTo>
                    <a:pt x="0" y="0"/>
                  </a:moveTo>
                  <a:lnTo>
                    <a:pt x="4927180" y="0"/>
                  </a:lnTo>
                </a:path>
              </a:pathLst>
            </a:custGeom>
            <a:ln w="1295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642357" y="1674872"/>
              <a:ext cx="289834" cy="868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309107" y="1674872"/>
              <a:ext cx="347800" cy="868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366507" y="1674872"/>
              <a:ext cx="289834" cy="868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642095" y="1674872"/>
              <a:ext cx="347800" cy="868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634851" y="1473556"/>
            <a:ext cx="30099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1000" spc="-5" dirty="0">
                <a:solidFill>
                  <a:srgbClr val="C00000"/>
                </a:solidFill>
                <a:latin typeface="Arial"/>
                <a:cs typeface="Arial"/>
              </a:rPr>
              <a:t>EW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659513" y="1473556"/>
            <a:ext cx="30797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C00000"/>
                </a:solidFill>
                <a:latin typeface="Arial"/>
                <a:cs typeface="Arial"/>
              </a:rPr>
              <a:t>EW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326477" y="1473556"/>
            <a:ext cx="30797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C00000"/>
                </a:solidFill>
                <a:latin typeface="Arial"/>
                <a:cs typeface="Arial"/>
              </a:rPr>
              <a:t>EW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359359" y="1473556"/>
            <a:ext cx="30099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1000" spc="-5" dirty="0">
                <a:solidFill>
                  <a:srgbClr val="C00000"/>
                </a:solidFill>
                <a:latin typeface="Arial"/>
                <a:cs typeface="Arial"/>
              </a:rPr>
              <a:t>EW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591686" y="2657568"/>
            <a:ext cx="130810" cy="454025"/>
            <a:chOff x="6591686" y="2657568"/>
            <a:chExt cx="130810" cy="454025"/>
          </a:xfrm>
        </p:grpSpPr>
        <p:sp>
          <p:nvSpPr>
            <p:cNvPr id="41" name="object 41"/>
            <p:cNvSpPr/>
            <p:nvPr/>
          </p:nvSpPr>
          <p:spPr>
            <a:xfrm>
              <a:off x="6656831" y="2672044"/>
              <a:ext cx="0" cy="439420"/>
            </a:xfrm>
            <a:custGeom>
              <a:avLst/>
              <a:gdLst/>
              <a:ahLst/>
              <a:cxnLst/>
              <a:rect l="l" t="t" r="r" b="b"/>
              <a:pathLst>
                <a:path h="439419">
                  <a:moveTo>
                    <a:pt x="0" y="0"/>
                  </a:moveTo>
                  <a:lnTo>
                    <a:pt x="0" y="439331"/>
                  </a:lnTo>
                </a:path>
              </a:pathLst>
            </a:custGeom>
            <a:ln w="28956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606164" y="2672046"/>
              <a:ext cx="101600" cy="86995"/>
            </a:xfrm>
            <a:custGeom>
              <a:avLst/>
              <a:gdLst/>
              <a:ahLst/>
              <a:cxnLst/>
              <a:rect l="l" t="t" r="r" b="b"/>
              <a:pathLst>
                <a:path w="101600" h="86994">
                  <a:moveTo>
                    <a:pt x="0" y="86868"/>
                  </a:moveTo>
                  <a:lnTo>
                    <a:pt x="50673" y="0"/>
                  </a:lnTo>
                  <a:lnTo>
                    <a:pt x="101346" y="86868"/>
                  </a:lnTo>
                </a:path>
              </a:pathLst>
            </a:custGeom>
            <a:ln w="28956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3633978" y="1770888"/>
            <a:ext cx="4365625" cy="1355090"/>
            <a:chOff x="3633978" y="1770888"/>
            <a:chExt cx="4365625" cy="1355090"/>
          </a:xfrm>
        </p:grpSpPr>
        <p:sp>
          <p:nvSpPr>
            <p:cNvPr id="44" name="object 44"/>
            <p:cNvSpPr/>
            <p:nvPr/>
          </p:nvSpPr>
          <p:spPr>
            <a:xfrm>
              <a:off x="3643503" y="1780413"/>
              <a:ext cx="0" cy="396240"/>
            </a:xfrm>
            <a:custGeom>
              <a:avLst/>
              <a:gdLst/>
              <a:ahLst/>
              <a:cxnLst/>
              <a:rect l="l" t="t" r="r" b="b"/>
              <a:pathLst>
                <a:path h="396239">
                  <a:moveTo>
                    <a:pt x="0" y="0"/>
                  </a:moveTo>
                  <a:lnTo>
                    <a:pt x="0" y="395998"/>
                  </a:lnTo>
                </a:path>
              </a:pathLst>
            </a:custGeom>
            <a:ln w="19050">
              <a:solidFill>
                <a:srgbClr val="0076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656963" y="1780413"/>
              <a:ext cx="0" cy="396240"/>
            </a:xfrm>
            <a:custGeom>
              <a:avLst/>
              <a:gdLst/>
              <a:ahLst/>
              <a:cxnLst/>
              <a:rect l="l" t="t" r="r" b="b"/>
              <a:pathLst>
                <a:path h="396239">
                  <a:moveTo>
                    <a:pt x="0" y="0"/>
                  </a:moveTo>
                  <a:lnTo>
                    <a:pt x="0" y="395998"/>
                  </a:lnTo>
                </a:path>
              </a:pathLst>
            </a:custGeom>
            <a:ln w="19050">
              <a:solidFill>
                <a:srgbClr val="0076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366891" y="1780413"/>
              <a:ext cx="0" cy="396240"/>
            </a:xfrm>
            <a:custGeom>
              <a:avLst/>
              <a:gdLst/>
              <a:ahLst/>
              <a:cxnLst/>
              <a:rect l="l" t="t" r="r" b="b"/>
              <a:pathLst>
                <a:path h="396239">
                  <a:moveTo>
                    <a:pt x="0" y="0"/>
                  </a:moveTo>
                  <a:lnTo>
                    <a:pt x="0" y="395998"/>
                  </a:lnTo>
                </a:path>
              </a:pathLst>
            </a:custGeom>
            <a:ln w="19050">
              <a:solidFill>
                <a:srgbClr val="0076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989951" y="1780413"/>
              <a:ext cx="0" cy="396240"/>
            </a:xfrm>
            <a:custGeom>
              <a:avLst/>
              <a:gdLst/>
              <a:ahLst/>
              <a:cxnLst/>
              <a:rect l="l" t="t" r="r" b="b"/>
              <a:pathLst>
                <a:path h="396239">
                  <a:moveTo>
                    <a:pt x="0" y="0"/>
                  </a:moveTo>
                  <a:lnTo>
                    <a:pt x="0" y="395998"/>
                  </a:lnTo>
                </a:path>
              </a:pathLst>
            </a:custGeom>
            <a:ln w="19050">
              <a:solidFill>
                <a:srgbClr val="0076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905250" y="2672044"/>
              <a:ext cx="0" cy="439420"/>
            </a:xfrm>
            <a:custGeom>
              <a:avLst/>
              <a:gdLst/>
              <a:ahLst/>
              <a:cxnLst/>
              <a:rect l="l" t="t" r="r" b="b"/>
              <a:pathLst>
                <a:path h="439419">
                  <a:moveTo>
                    <a:pt x="0" y="0"/>
                  </a:moveTo>
                  <a:lnTo>
                    <a:pt x="0" y="439331"/>
                  </a:lnTo>
                </a:path>
              </a:pathLst>
            </a:custGeom>
            <a:ln w="28956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854582" y="2672046"/>
              <a:ext cx="101600" cy="86995"/>
            </a:xfrm>
            <a:custGeom>
              <a:avLst/>
              <a:gdLst/>
              <a:ahLst/>
              <a:cxnLst/>
              <a:rect l="l" t="t" r="r" b="b"/>
              <a:pathLst>
                <a:path w="101600" h="86994">
                  <a:moveTo>
                    <a:pt x="0" y="86868"/>
                  </a:moveTo>
                  <a:lnTo>
                    <a:pt x="50673" y="0"/>
                  </a:lnTo>
                  <a:lnTo>
                    <a:pt x="101346" y="86868"/>
                  </a:lnTo>
                </a:path>
              </a:pathLst>
            </a:custGeom>
            <a:ln w="28956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905631" y="1822323"/>
              <a:ext cx="0" cy="792480"/>
            </a:xfrm>
            <a:custGeom>
              <a:avLst/>
              <a:gdLst/>
              <a:ahLst/>
              <a:cxnLst/>
              <a:rect l="l" t="t" r="r" b="b"/>
              <a:pathLst>
                <a:path h="792480">
                  <a:moveTo>
                    <a:pt x="0" y="0"/>
                  </a:moveTo>
                  <a:lnTo>
                    <a:pt x="0" y="791997"/>
                  </a:lnTo>
                </a:path>
              </a:pathLst>
            </a:custGeom>
            <a:ln w="19050">
              <a:solidFill>
                <a:srgbClr val="58585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640074" y="2209038"/>
              <a:ext cx="1018793" cy="23545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827166" y="2218289"/>
            <a:ext cx="644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Pulse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#1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6364986" y="1780413"/>
            <a:ext cx="1626870" cy="828040"/>
            <a:chOff x="6364986" y="1780413"/>
            <a:chExt cx="1626870" cy="828040"/>
          </a:xfrm>
        </p:grpSpPr>
        <p:sp>
          <p:nvSpPr>
            <p:cNvPr id="54" name="object 54"/>
            <p:cNvSpPr/>
            <p:nvPr/>
          </p:nvSpPr>
          <p:spPr>
            <a:xfrm>
              <a:off x="6657213" y="1780413"/>
              <a:ext cx="0" cy="828040"/>
            </a:xfrm>
            <a:custGeom>
              <a:avLst/>
              <a:gdLst/>
              <a:ahLst/>
              <a:cxnLst/>
              <a:rect l="l" t="t" r="r" b="b"/>
              <a:pathLst>
                <a:path h="828039">
                  <a:moveTo>
                    <a:pt x="0" y="0"/>
                  </a:moveTo>
                  <a:lnTo>
                    <a:pt x="0" y="828001"/>
                  </a:lnTo>
                </a:path>
              </a:pathLst>
            </a:custGeom>
            <a:ln w="19050">
              <a:solidFill>
                <a:srgbClr val="58585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364986" y="2209038"/>
              <a:ext cx="1626869" cy="23545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3977816" y="2925718"/>
            <a:ext cx="15474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85858"/>
                </a:solidFill>
                <a:latin typeface="Arial"/>
                <a:cs typeface="Arial"/>
              </a:rPr>
              <a:t>Timestamp </a:t>
            </a:r>
            <a:r>
              <a:rPr sz="1200" b="1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1200" b="1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585858"/>
                </a:solidFill>
                <a:latin typeface="Arial"/>
                <a:cs typeface="Arial"/>
              </a:rPr>
              <a:t>header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735189" y="2925718"/>
            <a:ext cx="15474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85858"/>
                </a:solidFill>
                <a:latin typeface="Arial"/>
                <a:cs typeface="Arial"/>
              </a:rPr>
              <a:t>Timestamp </a:t>
            </a:r>
            <a:r>
              <a:rPr sz="1200" b="1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1200" b="1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585858"/>
                </a:solidFill>
                <a:latin typeface="Arial"/>
                <a:cs typeface="Arial"/>
              </a:rPr>
              <a:t>header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849623" y="3653028"/>
            <a:ext cx="985265" cy="2285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3926018" y="3666937"/>
            <a:ext cx="83185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Raw data</a:t>
            </a:r>
            <a:r>
              <a:rPr sz="11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#1</a:t>
            </a:r>
            <a:endParaRPr sz="11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484620" y="3653028"/>
            <a:ext cx="1573529" cy="2285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6855891" y="3666937"/>
            <a:ext cx="83185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Raw data</a:t>
            </a:r>
            <a:r>
              <a:rPr sz="11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#2</a:t>
            </a:r>
            <a:endParaRPr sz="11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814059" y="3653028"/>
            <a:ext cx="646175" cy="2285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5887890" y="3666937"/>
            <a:ext cx="499109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eader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3178302" y="3989832"/>
            <a:ext cx="899160" cy="227965"/>
            <a:chOff x="3178302" y="3989832"/>
            <a:chExt cx="899160" cy="227965"/>
          </a:xfrm>
        </p:grpSpPr>
        <p:sp>
          <p:nvSpPr>
            <p:cNvPr id="65" name="object 65"/>
            <p:cNvSpPr/>
            <p:nvPr/>
          </p:nvSpPr>
          <p:spPr>
            <a:xfrm>
              <a:off x="3849623" y="3989832"/>
              <a:ext cx="227837" cy="22783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178302" y="3989832"/>
              <a:ext cx="646937" cy="22783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5814059" y="3989832"/>
            <a:ext cx="898525" cy="227965"/>
            <a:chOff x="5814059" y="3989832"/>
            <a:chExt cx="898525" cy="227965"/>
          </a:xfrm>
        </p:grpSpPr>
        <p:sp>
          <p:nvSpPr>
            <p:cNvPr id="68" name="object 68"/>
            <p:cNvSpPr/>
            <p:nvPr/>
          </p:nvSpPr>
          <p:spPr>
            <a:xfrm>
              <a:off x="6484619" y="3989832"/>
              <a:ext cx="227837" cy="22783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814059" y="3989832"/>
              <a:ext cx="646175" cy="22783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/>
          <p:nvPr/>
        </p:nvSpPr>
        <p:spPr>
          <a:xfrm>
            <a:off x="3178301" y="3653028"/>
            <a:ext cx="646937" cy="2285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3252749" y="3666937"/>
            <a:ext cx="499109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eader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78" name="object 7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79" name="object 7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39</a:t>
            </a:fld>
            <a:endParaRPr dirty="0"/>
          </a:p>
        </p:txBody>
      </p:sp>
      <p:sp>
        <p:nvSpPr>
          <p:cNvPr id="72" name="object 72"/>
          <p:cNvSpPr txBox="1"/>
          <p:nvPr/>
        </p:nvSpPr>
        <p:spPr>
          <a:xfrm>
            <a:off x="3252749" y="4003338"/>
            <a:ext cx="499109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eader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887890" y="4003338"/>
            <a:ext cx="499109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eader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747319" y="3657215"/>
            <a:ext cx="1353820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Raw data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channel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085"/>
              </a:spcBef>
            </a:pPr>
            <a:r>
              <a:rPr sz="1200" spc="-5" dirty="0">
                <a:latin typeface="Arial"/>
                <a:cs typeface="Arial"/>
              </a:rPr>
              <a:t>Pulse </a:t>
            </a:r>
            <a:r>
              <a:rPr sz="1200" spc="-15" dirty="0">
                <a:latin typeface="Arial"/>
                <a:cs typeface="Arial"/>
              </a:rPr>
              <a:t>char.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channel</a:t>
            </a:r>
            <a:endParaRPr sz="12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167126" y="3993562"/>
            <a:ext cx="9893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Pulse </a:t>
            </a:r>
            <a:r>
              <a:rPr sz="1200" spc="-15" dirty="0">
                <a:latin typeface="Arial"/>
                <a:cs typeface="Arial"/>
              </a:rPr>
              <a:t>char.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#1</a:t>
            </a:r>
            <a:endParaRPr sz="12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805932" y="3993562"/>
            <a:ext cx="9893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Pulse </a:t>
            </a:r>
            <a:r>
              <a:rPr sz="1200" spc="-15" dirty="0">
                <a:latin typeface="Arial"/>
                <a:cs typeface="Arial"/>
              </a:rPr>
              <a:t>char.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#2</a:t>
            </a:r>
            <a:endParaRPr sz="12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855935" y="2218289"/>
            <a:ext cx="644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Pulse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#2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4454" y="1265682"/>
            <a:ext cx="1556003" cy="1461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81788"/>
            <a:ext cx="4225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76C0"/>
                </a:solidFill>
              </a:rPr>
              <a:t>FWPD </a:t>
            </a:r>
            <a:r>
              <a:rPr sz="2400" dirty="0">
                <a:solidFill>
                  <a:srgbClr val="0076C0"/>
                </a:solidFill>
              </a:rPr>
              <a:t>– </a:t>
            </a:r>
            <a:r>
              <a:rPr sz="2400" spc="-5" dirty="0">
                <a:solidFill>
                  <a:srgbClr val="0076C0"/>
                </a:solidFill>
              </a:rPr>
              <a:t>On ADQ7 and</a:t>
            </a:r>
            <a:r>
              <a:rPr sz="2400" spc="-315" dirty="0">
                <a:solidFill>
                  <a:srgbClr val="0076C0"/>
                </a:solidFill>
              </a:rPr>
              <a:t> </a:t>
            </a:r>
            <a:r>
              <a:rPr sz="2400" spc="-5" dirty="0">
                <a:solidFill>
                  <a:srgbClr val="0076C0"/>
                </a:solidFill>
              </a:rPr>
              <a:t>ADQ14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55091" y="3502152"/>
            <a:ext cx="1694004" cy="601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5639" y="4280056"/>
            <a:ext cx="63690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Arial"/>
                <a:cs typeface="Arial"/>
              </a:rPr>
              <a:t>USB</a:t>
            </a:r>
            <a:r>
              <a:rPr sz="1400" spc="-5" dirty="0">
                <a:latin typeface="Arial"/>
                <a:cs typeface="Arial"/>
              </a:rPr>
              <a:t>3.0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67322" y="4596620"/>
            <a:ext cx="6762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Arial"/>
                <a:cs typeface="Arial"/>
              </a:rPr>
              <a:t>MTCA</a:t>
            </a:r>
            <a:r>
              <a:rPr sz="1400" spc="-5" dirty="0">
                <a:latin typeface="Arial"/>
                <a:cs typeface="Arial"/>
              </a:rPr>
              <a:t>.4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3169" y="2749787"/>
            <a:ext cx="410209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Arial"/>
                <a:cs typeface="Arial"/>
              </a:rPr>
              <a:t>PX</a:t>
            </a:r>
            <a:r>
              <a:rPr sz="1400" spc="-5" dirty="0">
                <a:latin typeface="Arial"/>
                <a:cs typeface="Arial"/>
              </a:rPr>
              <a:t>Ie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90264" y="2749787"/>
            <a:ext cx="42037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Arial"/>
                <a:cs typeface="Arial"/>
              </a:rPr>
              <a:t>PC</a:t>
            </a:r>
            <a:r>
              <a:rPr sz="1400" spc="-5" dirty="0">
                <a:latin typeface="Arial"/>
                <a:cs typeface="Arial"/>
              </a:rPr>
              <a:t>Ie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94204" y="3378708"/>
            <a:ext cx="1472183" cy="7840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69285" y="4280056"/>
            <a:ext cx="57975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10</a:t>
            </a:r>
            <a:r>
              <a:rPr sz="1400" spc="-10" dirty="0">
                <a:latin typeface="Arial"/>
                <a:cs typeface="Arial"/>
              </a:rPr>
              <a:t>G</a:t>
            </a:r>
            <a:r>
              <a:rPr sz="1400" spc="-5" dirty="0">
                <a:latin typeface="Arial"/>
                <a:cs typeface="Arial"/>
              </a:rPr>
              <a:t>bE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19450" y="2749787"/>
            <a:ext cx="65595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Arial"/>
                <a:cs typeface="Arial"/>
              </a:rPr>
              <a:t>SSPC</a:t>
            </a:r>
            <a:r>
              <a:rPr sz="1400" spc="-5" dirty="0">
                <a:latin typeface="Arial"/>
                <a:cs typeface="Arial"/>
              </a:rPr>
              <a:t>Ie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3540" y="692912"/>
            <a:ext cx="50228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Flexible choice of product and form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factor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33138" y="3101339"/>
            <a:ext cx="1088135" cy="14508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08632" y="1345629"/>
            <a:ext cx="1523624" cy="1324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02073" y="1350264"/>
            <a:ext cx="1434083" cy="13609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90731" y="1130278"/>
            <a:ext cx="2549725" cy="33928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81788"/>
            <a:ext cx="6029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0076C0"/>
                </a:solidFill>
              </a:rPr>
              <a:t>Timestamp </a:t>
            </a:r>
            <a:r>
              <a:rPr sz="2400" dirty="0">
                <a:solidFill>
                  <a:srgbClr val="0076C0"/>
                </a:solidFill>
              </a:rPr>
              <a:t>– </a:t>
            </a:r>
            <a:r>
              <a:rPr sz="2400" spc="-5" dirty="0">
                <a:solidFill>
                  <a:srgbClr val="0076C0"/>
                </a:solidFill>
              </a:rPr>
              <a:t>Header with Detection</a:t>
            </a:r>
            <a:r>
              <a:rPr sz="2400" spc="25" dirty="0">
                <a:solidFill>
                  <a:srgbClr val="0076C0"/>
                </a:solidFill>
              </a:rPr>
              <a:t> </a:t>
            </a:r>
            <a:r>
              <a:rPr sz="2400" spc="-5" dirty="0">
                <a:solidFill>
                  <a:srgbClr val="0076C0"/>
                </a:solidFill>
              </a:rPr>
              <a:t>Window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395477" y="699516"/>
            <a:ext cx="1057910" cy="406400"/>
          </a:xfrm>
          <a:custGeom>
            <a:avLst/>
            <a:gdLst/>
            <a:ahLst/>
            <a:cxnLst/>
            <a:rect l="l" t="t" r="r" b="b"/>
            <a:pathLst>
              <a:path w="1057910" h="406400">
                <a:moveTo>
                  <a:pt x="1017028" y="0"/>
                </a:moveTo>
                <a:lnTo>
                  <a:pt x="40627" y="0"/>
                </a:lnTo>
                <a:lnTo>
                  <a:pt x="24812" y="3192"/>
                </a:lnTo>
                <a:lnTo>
                  <a:pt x="11898" y="11896"/>
                </a:lnTo>
                <a:lnTo>
                  <a:pt x="3192" y="24806"/>
                </a:lnTo>
                <a:lnTo>
                  <a:pt x="0" y="40614"/>
                </a:lnTo>
                <a:lnTo>
                  <a:pt x="0" y="365531"/>
                </a:lnTo>
                <a:lnTo>
                  <a:pt x="3192" y="381339"/>
                </a:lnTo>
                <a:lnTo>
                  <a:pt x="11898" y="394249"/>
                </a:lnTo>
                <a:lnTo>
                  <a:pt x="24812" y="402953"/>
                </a:lnTo>
                <a:lnTo>
                  <a:pt x="40627" y="406145"/>
                </a:lnTo>
                <a:lnTo>
                  <a:pt x="1017028" y="406145"/>
                </a:lnTo>
                <a:lnTo>
                  <a:pt x="1032843" y="402953"/>
                </a:lnTo>
                <a:lnTo>
                  <a:pt x="1045757" y="394249"/>
                </a:lnTo>
                <a:lnTo>
                  <a:pt x="1054463" y="381339"/>
                </a:lnTo>
                <a:lnTo>
                  <a:pt x="1057656" y="365531"/>
                </a:lnTo>
                <a:lnTo>
                  <a:pt x="1057656" y="40614"/>
                </a:lnTo>
                <a:lnTo>
                  <a:pt x="1054463" y="24806"/>
                </a:lnTo>
                <a:lnTo>
                  <a:pt x="1045757" y="11896"/>
                </a:lnTo>
                <a:lnTo>
                  <a:pt x="1032843" y="3192"/>
                </a:lnTo>
                <a:lnTo>
                  <a:pt x="1017028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8548" y="793979"/>
            <a:ext cx="3124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5477" y="1131571"/>
            <a:ext cx="1057910" cy="584200"/>
            <a:chOff x="395477" y="1131571"/>
            <a:chExt cx="1057910" cy="584200"/>
          </a:xfrm>
        </p:grpSpPr>
        <p:sp>
          <p:nvSpPr>
            <p:cNvPr id="6" name="object 6"/>
            <p:cNvSpPr/>
            <p:nvPr/>
          </p:nvSpPr>
          <p:spPr>
            <a:xfrm>
              <a:off x="832864" y="1131571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477" y="13091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5"/>
                  </a:lnTo>
                  <a:lnTo>
                    <a:pt x="1017028" y="406145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16148" y="1327993"/>
            <a:ext cx="615950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74930" marR="5080" indent="-62865">
              <a:lnSpc>
                <a:spcPts val="1190"/>
              </a:lnSpc>
              <a:spcBef>
                <a:spcPts val="24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etection  window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5477" y="1740407"/>
            <a:ext cx="1057910" cy="1194435"/>
            <a:chOff x="395477" y="1740407"/>
            <a:chExt cx="1057910" cy="1194435"/>
          </a:xfrm>
        </p:grpSpPr>
        <p:sp>
          <p:nvSpPr>
            <p:cNvPr id="10" name="object 10"/>
            <p:cNvSpPr/>
            <p:nvPr/>
          </p:nvSpPr>
          <p:spPr>
            <a:xfrm>
              <a:off x="832864" y="1740407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5477" y="19187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864" y="23500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5477" y="2527553"/>
              <a:ext cx="1057910" cy="407034"/>
            </a:xfrm>
            <a:custGeom>
              <a:avLst/>
              <a:gdLst/>
              <a:ahLst/>
              <a:cxnLst/>
              <a:rect l="l" t="t" r="r" b="b"/>
              <a:pathLst>
                <a:path w="1057910" h="407035">
                  <a:moveTo>
                    <a:pt x="1017028" y="0"/>
                  </a:moveTo>
                  <a:lnTo>
                    <a:pt x="40627" y="0"/>
                  </a:lnTo>
                  <a:lnTo>
                    <a:pt x="24812" y="3198"/>
                  </a:lnTo>
                  <a:lnTo>
                    <a:pt x="11898" y="11920"/>
                  </a:lnTo>
                  <a:lnTo>
                    <a:pt x="3192" y="24854"/>
                  </a:lnTo>
                  <a:lnTo>
                    <a:pt x="0" y="40690"/>
                  </a:lnTo>
                  <a:lnTo>
                    <a:pt x="0" y="366217"/>
                  </a:lnTo>
                  <a:lnTo>
                    <a:pt x="3192" y="382058"/>
                  </a:lnTo>
                  <a:lnTo>
                    <a:pt x="11898" y="394992"/>
                  </a:lnTo>
                  <a:lnTo>
                    <a:pt x="24812" y="403711"/>
                  </a:lnTo>
                  <a:lnTo>
                    <a:pt x="40627" y="406908"/>
                  </a:lnTo>
                  <a:lnTo>
                    <a:pt x="1017028" y="406908"/>
                  </a:lnTo>
                  <a:lnTo>
                    <a:pt x="1032843" y="403711"/>
                  </a:lnTo>
                  <a:lnTo>
                    <a:pt x="1045757" y="394992"/>
                  </a:lnTo>
                  <a:lnTo>
                    <a:pt x="1054463" y="382058"/>
                  </a:lnTo>
                  <a:lnTo>
                    <a:pt x="1057656" y="366217"/>
                  </a:lnTo>
                  <a:lnTo>
                    <a:pt x="1057656" y="40690"/>
                  </a:lnTo>
                  <a:lnTo>
                    <a:pt x="1054463" y="24854"/>
                  </a:lnTo>
                  <a:lnTo>
                    <a:pt x="1045757" y="11920"/>
                  </a:lnTo>
                  <a:lnTo>
                    <a:pt x="1032843" y="3198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27668" y="2546894"/>
            <a:ext cx="593090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108585">
              <a:lnSpc>
                <a:spcPts val="1190"/>
              </a:lnSpc>
              <a:spcBef>
                <a:spcPts val="24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  detection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95477" y="2959609"/>
            <a:ext cx="1057910" cy="584200"/>
            <a:chOff x="395477" y="2959609"/>
            <a:chExt cx="1057910" cy="584200"/>
          </a:xfrm>
        </p:grpSpPr>
        <p:sp>
          <p:nvSpPr>
            <p:cNvPr id="16" name="object 16"/>
            <p:cNvSpPr/>
            <p:nvPr/>
          </p:nvSpPr>
          <p:spPr>
            <a:xfrm>
              <a:off x="832864" y="29596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5477" y="31371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64510" y="3231784"/>
            <a:ext cx="918844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95477" y="3569209"/>
            <a:ext cx="1057910" cy="584200"/>
            <a:chOff x="395477" y="3569209"/>
            <a:chExt cx="1057910" cy="584200"/>
          </a:xfrm>
        </p:grpSpPr>
        <p:sp>
          <p:nvSpPr>
            <p:cNvPr id="20" name="object 20"/>
            <p:cNvSpPr/>
            <p:nvPr/>
          </p:nvSpPr>
          <p:spPr>
            <a:xfrm>
              <a:off x="832864" y="35692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5477" y="37467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53080" y="3841235"/>
            <a:ext cx="94297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collection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95477" y="4178808"/>
            <a:ext cx="1057910" cy="584200"/>
            <a:chOff x="395477" y="4178808"/>
            <a:chExt cx="1057910" cy="584200"/>
          </a:xfrm>
        </p:grpSpPr>
        <p:sp>
          <p:nvSpPr>
            <p:cNvPr id="24" name="object 24"/>
            <p:cNvSpPr/>
            <p:nvPr/>
          </p:nvSpPr>
          <p:spPr>
            <a:xfrm>
              <a:off x="832864" y="4178808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5477" y="43563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0076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37840" y="4375249"/>
            <a:ext cx="972185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40970" marR="5080" indent="-128905">
              <a:lnSpc>
                <a:spcPts val="1190"/>
              </a:lnSpc>
              <a:spcBef>
                <a:spcPts val="24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Latency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control  Timestamp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093976" y="1302892"/>
            <a:ext cx="6636384" cy="3212465"/>
            <a:chOff x="2093976" y="1302892"/>
            <a:chExt cx="6636384" cy="3212465"/>
          </a:xfrm>
        </p:grpSpPr>
        <p:sp>
          <p:nvSpPr>
            <p:cNvPr id="28" name="object 28"/>
            <p:cNvSpPr/>
            <p:nvPr/>
          </p:nvSpPr>
          <p:spPr>
            <a:xfrm>
              <a:off x="3116199" y="1844418"/>
              <a:ext cx="0" cy="2664460"/>
            </a:xfrm>
            <a:custGeom>
              <a:avLst/>
              <a:gdLst/>
              <a:ahLst/>
              <a:cxnLst/>
              <a:rect l="l" t="t" r="r" b="b"/>
              <a:pathLst>
                <a:path h="2664460">
                  <a:moveTo>
                    <a:pt x="0" y="2664002"/>
                  </a:moveTo>
                  <a:lnTo>
                    <a:pt x="0" y="0"/>
                  </a:lnTo>
                </a:path>
              </a:pathLst>
            </a:custGeom>
            <a:ln w="1295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113026" y="2575213"/>
              <a:ext cx="6598284" cy="968375"/>
            </a:xfrm>
            <a:custGeom>
              <a:avLst/>
              <a:gdLst/>
              <a:ahLst/>
              <a:cxnLst/>
              <a:rect l="l" t="t" r="r" b="b"/>
              <a:pathLst>
                <a:path w="6598284" h="968375">
                  <a:moveTo>
                    <a:pt x="0" y="702670"/>
                  </a:moveTo>
                  <a:lnTo>
                    <a:pt x="64418" y="755539"/>
                  </a:lnTo>
                  <a:lnTo>
                    <a:pt x="122525" y="799753"/>
                  </a:lnTo>
                  <a:lnTo>
                    <a:pt x="174728" y="835931"/>
                  </a:lnTo>
                  <a:lnTo>
                    <a:pt x="221434" y="864696"/>
                  </a:lnTo>
                  <a:lnTo>
                    <a:pt x="263049" y="886669"/>
                  </a:lnTo>
                  <a:lnTo>
                    <a:pt x="299979" y="902471"/>
                  </a:lnTo>
                  <a:lnTo>
                    <a:pt x="361410" y="918045"/>
                  </a:lnTo>
                  <a:lnTo>
                    <a:pt x="386725" y="919060"/>
                  </a:lnTo>
                  <a:lnTo>
                    <a:pt x="408981" y="916388"/>
                  </a:lnTo>
                  <a:lnTo>
                    <a:pt x="445943" y="902470"/>
                  </a:lnTo>
                  <a:lnTo>
                    <a:pt x="488607" y="869475"/>
                  </a:lnTo>
                  <a:lnTo>
                    <a:pt x="501047" y="857730"/>
                  </a:lnTo>
                  <a:lnTo>
                    <a:pt x="513273" y="846647"/>
                  </a:lnTo>
                  <a:lnTo>
                    <a:pt x="525693" y="836847"/>
                  </a:lnTo>
                  <a:lnTo>
                    <a:pt x="538712" y="828951"/>
                  </a:lnTo>
                  <a:lnTo>
                    <a:pt x="552737" y="823580"/>
                  </a:lnTo>
                  <a:lnTo>
                    <a:pt x="568175" y="821356"/>
                  </a:lnTo>
                  <a:lnTo>
                    <a:pt x="585431" y="822901"/>
                  </a:lnTo>
                  <a:lnTo>
                    <a:pt x="635694" y="854530"/>
                  </a:lnTo>
                  <a:lnTo>
                    <a:pt x="656290" y="901247"/>
                  </a:lnTo>
                  <a:lnTo>
                    <a:pt x="663416" y="924664"/>
                  </a:lnTo>
                  <a:lnTo>
                    <a:pt x="672667" y="945133"/>
                  </a:lnTo>
                  <a:lnTo>
                    <a:pt x="687225" y="960414"/>
                  </a:lnTo>
                  <a:lnTo>
                    <a:pt x="710271" y="968268"/>
                  </a:lnTo>
                  <a:lnTo>
                    <a:pt x="744986" y="966454"/>
                  </a:lnTo>
                  <a:lnTo>
                    <a:pt x="794550" y="952733"/>
                  </a:lnTo>
                  <a:lnTo>
                    <a:pt x="837777" y="921857"/>
                  </a:lnTo>
                  <a:lnTo>
                    <a:pt x="875609" y="897709"/>
                  </a:lnTo>
                  <a:lnTo>
                    <a:pt x="908610" y="879675"/>
                  </a:lnTo>
                  <a:lnTo>
                    <a:pt x="937341" y="867146"/>
                  </a:lnTo>
                  <a:lnTo>
                    <a:pt x="962365" y="859509"/>
                  </a:lnTo>
                  <a:lnTo>
                    <a:pt x="984244" y="856154"/>
                  </a:lnTo>
                  <a:lnTo>
                    <a:pt x="1003542" y="856468"/>
                  </a:lnTo>
                  <a:lnTo>
                    <a:pt x="1051568" y="873317"/>
                  </a:lnTo>
                  <a:lnTo>
                    <a:pt x="1080988" y="891691"/>
                  </a:lnTo>
                  <a:lnTo>
                    <a:pt x="1096607" y="901186"/>
                  </a:lnTo>
                  <a:lnTo>
                    <a:pt x="1132474" y="917737"/>
                  </a:lnTo>
                  <a:lnTo>
                    <a:pt x="1178263" y="926958"/>
                  </a:lnTo>
                  <a:lnTo>
                    <a:pt x="1206286" y="927292"/>
                  </a:lnTo>
                  <a:lnTo>
                    <a:pt x="1238476" y="923960"/>
                  </a:lnTo>
                  <a:lnTo>
                    <a:pt x="1317612" y="903850"/>
                  </a:lnTo>
                  <a:lnTo>
                    <a:pt x="1359642" y="888103"/>
                  </a:lnTo>
                  <a:lnTo>
                    <a:pt x="1403955" y="868509"/>
                  </a:lnTo>
                  <a:lnTo>
                    <a:pt x="1450047" y="845567"/>
                  </a:lnTo>
                  <a:lnTo>
                    <a:pt x="1497413" y="819775"/>
                  </a:lnTo>
                  <a:lnTo>
                    <a:pt x="1545551" y="791629"/>
                  </a:lnTo>
                  <a:lnTo>
                    <a:pt x="1593955" y="761628"/>
                  </a:lnTo>
                  <a:lnTo>
                    <a:pt x="1642122" y="730268"/>
                  </a:lnTo>
                  <a:lnTo>
                    <a:pt x="1689549" y="698048"/>
                  </a:lnTo>
                  <a:lnTo>
                    <a:pt x="1735730" y="665465"/>
                  </a:lnTo>
                  <a:lnTo>
                    <a:pt x="1780162" y="633017"/>
                  </a:lnTo>
                  <a:lnTo>
                    <a:pt x="1822342" y="601200"/>
                  </a:lnTo>
                  <a:lnTo>
                    <a:pt x="1861764" y="570514"/>
                  </a:lnTo>
                  <a:lnTo>
                    <a:pt x="1897926" y="541454"/>
                  </a:lnTo>
                  <a:lnTo>
                    <a:pt x="1930323" y="514519"/>
                  </a:lnTo>
                  <a:lnTo>
                    <a:pt x="1978866" y="468073"/>
                  </a:lnTo>
                  <a:lnTo>
                    <a:pt x="2019204" y="419810"/>
                  </a:lnTo>
                  <a:lnTo>
                    <a:pt x="2052737" y="371372"/>
                  </a:lnTo>
                  <a:lnTo>
                    <a:pt x="2080868" y="324400"/>
                  </a:lnTo>
                  <a:lnTo>
                    <a:pt x="2104994" y="280536"/>
                  </a:lnTo>
                  <a:lnTo>
                    <a:pt x="2126517" y="241421"/>
                  </a:lnTo>
                  <a:lnTo>
                    <a:pt x="2146838" y="208696"/>
                  </a:lnTo>
                  <a:lnTo>
                    <a:pt x="2167356" y="184002"/>
                  </a:lnTo>
                  <a:lnTo>
                    <a:pt x="2197148" y="150799"/>
                  </a:lnTo>
                  <a:lnTo>
                    <a:pt x="2212994" y="136423"/>
                  </a:lnTo>
                  <a:lnTo>
                    <a:pt x="2231096" y="147938"/>
                  </a:lnTo>
                  <a:lnTo>
                    <a:pt x="2267661" y="192409"/>
                  </a:lnTo>
                  <a:lnTo>
                    <a:pt x="2307600" y="251895"/>
                  </a:lnTo>
                  <a:lnTo>
                    <a:pt x="2331269" y="292242"/>
                  </a:lnTo>
                  <a:lnTo>
                    <a:pt x="2356825" y="337562"/>
                  </a:lnTo>
                  <a:lnTo>
                    <a:pt x="2383831" y="386282"/>
                  </a:lnTo>
                  <a:lnTo>
                    <a:pt x="2411855" y="436830"/>
                  </a:lnTo>
                  <a:lnTo>
                    <a:pt x="2440460" y="487634"/>
                  </a:lnTo>
                  <a:lnTo>
                    <a:pt x="2469213" y="537121"/>
                  </a:lnTo>
                  <a:lnTo>
                    <a:pt x="2497677" y="583719"/>
                  </a:lnTo>
                  <a:lnTo>
                    <a:pt x="2525419" y="625855"/>
                  </a:lnTo>
                  <a:lnTo>
                    <a:pt x="2552003" y="661957"/>
                  </a:lnTo>
                  <a:lnTo>
                    <a:pt x="2612518" y="717948"/>
                  </a:lnTo>
                  <a:lnTo>
                    <a:pt x="2680837" y="734558"/>
                  </a:lnTo>
                  <a:lnTo>
                    <a:pt x="2714024" y="733113"/>
                  </a:lnTo>
                  <a:lnTo>
                    <a:pt x="2746825" y="731462"/>
                  </a:lnTo>
                  <a:lnTo>
                    <a:pt x="2779434" y="734324"/>
                  </a:lnTo>
                  <a:lnTo>
                    <a:pt x="2812048" y="746420"/>
                  </a:lnTo>
                  <a:lnTo>
                    <a:pt x="2844863" y="772469"/>
                  </a:lnTo>
                  <a:lnTo>
                    <a:pt x="2865918" y="789203"/>
                  </a:lnTo>
                  <a:lnTo>
                    <a:pt x="2898521" y="804458"/>
                  </a:lnTo>
                  <a:lnTo>
                    <a:pt x="2940647" y="818200"/>
                  </a:lnTo>
                  <a:lnTo>
                    <a:pt x="2990270" y="830397"/>
                  </a:lnTo>
                  <a:lnTo>
                    <a:pt x="3045366" y="841015"/>
                  </a:lnTo>
                  <a:lnTo>
                    <a:pt x="3103909" y="850023"/>
                  </a:lnTo>
                  <a:lnTo>
                    <a:pt x="3163874" y="857387"/>
                  </a:lnTo>
                  <a:lnTo>
                    <a:pt x="3223235" y="863074"/>
                  </a:lnTo>
                  <a:lnTo>
                    <a:pt x="3279969" y="867053"/>
                  </a:lnTo>
                  <a:lnTo>
                    <a:pt x="3332049" y="869289"/>
                  </a:lnTo>
                  <a:lnTo>
                    <a:pt x="3377450" y="869751"/>
                  </a:lnTo>
                  <a:lnTo>
                    <a:pt x="3432235" y="865618"/>
                  </a:lnTo>
                  <a:lnTo>
                    <a:pt x="3483298" y="855526"/>
                  </a:lnTo>
                  <a:lnTo>
                    <a:pt x="3531422" y="841137"/>
                  </a:lnTo>
                  <a:lnTo>
                    <a:pt x="3577389" y="824112"/>
                  </a:lnTo>
                  <a:lnTo>
                    <a:pt x="3621984" y="806112"/>
                  </a:lnTo>
                  <a:lnTo>
                    <a:pt x="3665990" y="788800"/>
                  </a:lnTo>
                  <a:lnTo>
                    <a:pt x="3710189" y="773835"/>
                  </a:lnTo>
                  <a:lnTo>
                    <a:pt x="3755364" y="762880"/>
                  </a:lnTo>
                  <a:lnTo>
                    <a:pt x="3801823" y="758538"/>
                  </a:lnTo>
                  <a:lnTo>
                    <a:pt x="3848950" y="760342"/>
                  </a:lnTo>
                  <a:lnTo>
                    <a:pt x="3896147" y="765348"/>
                  </a:lnTo>
                  <a:lnTo>
                    <a:pt x="3942816" y="770613"/>
                  </a:lnTo>
                  <a:lnTo>
                    <a:pt x="3988359" y="773194"/>
                  </a:lnTo>
                  <a:lnTo>
                    <a:pt x="4032177" y="770147"/>
                  </a:lnTo>
                  <a:lnTo>
                    <a:pt x="4073673" y="758530"/>
                  </a:lnTo>
                  <a:lnTo>
                    <a:pt x="4112247" y="735398"/>
                  </a:lnTo>
                  <a:lnTo>
                    <a:pt x="4140242" y="706677"/>
                  </a:lnTo>
                  <a:lnTo>
                    <a:pt x="4165573" y="669512"/>
                  </a:lnTo>
                  <a:lnTo>
                    <a:pt x="4188855" y="625709"/>
                  </a:lnTo>
                  <a:lnTo>
                    <a:pt x="4210700" y="577074"/>
                  </a:lnTo>
                  <a:lnTo>
                    <a:pt x="4231724" y="525413"/>
                  </a:lnTo>
                  <a:lnTo>
                    <a:pt x="4252539" y="472531"/>
                  </a:lnTo>
                  <a:lnTo>
                    <a:pt x="4273759" y="420236"/>
                  </a:lnTo>
                  <a:lnTo>
                    <a:pt x="4295999" y="370333"/>
                  </a:lnTo>
                  <a:lnTo>
                    <a:pt x="4319871" y="324629"/>
                  </a:lnTo>
                  <a:lnTo>
                    <a:pt x="4345990" y="284929"/>
                  </a:lnTo>
                  <a:lnTo>
                    <a:pt x="4377088" y="244882"/>
                  </a:lnTo>
                  <a:lnTo>
                    <a:pt x="4409344" y="205477"/>
                  </a:lnTo>
                  <a:lnTo>
                    <a:pt x="4442682" y="167498"/>
                  </a:lnTo>
                  <a:lnTo>
                    <a:pt x="4477024" y="131730"/>
                  </a:lnTo>
                  <a:lnTo>
                    <a:pt x="4512295" y="98957"/>
                  </a:lnTo>
                  <a:lnTo>
                    <a:pt x="4548418" y="69962"/>
                  </a:lnTo>
                  <a:lnTo>
                    <a:pt x="4585315" y="45530"/>
                  </a:lnTo>
                  <a:lnTo>
                    <a:pt x="4622911" y="26445"/>
                  </a:lnTo>
                  <a:lnTo>
                    <a:pt x="4661128" y="13491"/>
                  </a:lnTo>
                  <a:lnTo>
                    <a:pt x="4704988" y="4563"/>
                  </a:lnTo>
                  <a:lnTo>
                    <a:pt x="4749906" y="0"/>
                  </a:lnTo>
                  <a:lnTo>
                    <a:pt x="4795836" y="647"/>
                  </a:lnTo>
                  <a:lnTo>
                    <a:pt x="4842732" y="7349"/>
                  </a:lnTo>
                  <a:lnTo>
                    <a:pt x="4890547" y="20952"/>
                  </a:lnTo>
                  <a:lnTo>
                    <a:pt x="4939234" y="42300"/>
                  </a:lnTo>
                  <a:lnTo>
                    <a:pt x="4988748" y="72239"/>
                  </a:lnTo>
                  <a:lnTo>
                    <a:pt x="5039042" y="111612"/>
                  </a:lnTo>
                  <a:lnTo>
                    <a:pt x="5066277" y="138744"/>
                  </a:lnTo>
                  <a:lnTo>
                    <a:pt x="5093906" y="172145"/>
                  </a:lnTo>
                  <a:lnTo>
                    <a:pt x="5121891" y="210819"/>
                  </a:lnTo>
                  <a:lnTo>
                    <a:pt x="5150194" y="253768"/>
                  </a:lnTo>
                  <a:lnTo>
                    <a:pt x="5178780" y="299998"/>
                  </a:lnTo>
                  <a:lnTo>
                    <a:pt x="5207609" y="348510"/>
                  </a:lnTo>
                  <a:lnTo>
                    <a:pt x="5236645" y="398309"/>
                  </a:lnTo>
                  <a:lnTo>
                    <a:pt x="5265850" y="448397"/>
                  </a:lnTo>
                  <a:lnTo>
                    <a:pt x="5295187" y="497779"/>
                  </a:lnTo>
                  <a:lnTo>
                    <a:pt x="5324619" y="545458"/>
                  </a:lnTo>
                  <a:lnTo>
                    <a:pt x="5354107" y="590436"/>
                  </a:lnTo>
                  <a:lnTo>
                    <a:pt x="5383616" y="631719"/>
                  </a:lnTo>
                  <a:lnTo>
                    <a:pt x="5413106" y="668308"/>
                  </a:lnTo>
                  <a:lnTo>
                    <a:pt x="5442541" y="699208"/>
                  </a:lnTo>
                  <a:lnTo>
                    <a:pt x="5516209" y="750866"/>
                  </a:lnTo>
                  <a:lnTo>
                    <a:pt x="5561186" y="771729"/>
                  </a:lnTo>
                  <a:lnTo>
                    <a:pt x="5606590" y="786229"/>
                  </a:lnTo>
                  <a:lnTo>
                    <a:pt x="5652197" y="794581"/>
                  </a:lnTo>
                  <a:lnTo>
                    <a:pt x="5697781" y="797004"/>
                  </a:lnTo>
                  <a:lnTo>
                    <a:pt x="5743120" y="793714"/>
                  </a:lnTo>
                  <a:lnTo>
                    <a:pt x="5787988" y="784930"/>
                  </a:lnTo>
                  <a:lnTo>
                    <a:pt x="5832161" y="770867"/>
                  </a:lnTo>
                  <a:lnTo>
                    <a:pt x="5875416" y="751744"/>
                  </a:lnTo>
                  <a:lnTo>
                    <a:pt x="5917526" y="727778"/>
                  </a:lnTo>
                  <a:lnTo>
                    <a:pt x="5968874" y="676469"/>
                  </a:lnTo>
                  <a:lnTo>
                    <a:pt x="5992181" y="640637"/>
                  </a:lnTo>
                  <a:lnTo>
                    <a:pt x="6014431" y="599783"/>
                  </a:lnTo>
                  <a:lnTo>
                    <a:pt x="6036014" y="555228"/>
                  </a:lnTo>
                  <a:lnTo>
                    <a:pt x="6057322" y="508295"/>
                  </a:lnTo>
                  <a:lnTo>
                    <a:pt x="6078745" y="460307"/>
                  </a:lnTo>
                  <a:lnTo>
                    <a:pt x="6100675" y="412585"/>
                  </a:lnTo>
                  <a:lnTo>
                    <a:pt x="6123501" y="366452"/>
                  </a:lnTo>
                  <a:lnTo>
                    <a:pt x="6147616" y="323231"/>
                  </a:lnTo>
                  <a:lnTo>
                    <a:pt x="6173408" y="284243"/>
                  </a:lnTo>
                  <a:lnTo>
                    <a:pt x="6201270" y="250810"/>
                  </a:lnTo>
                  <a:lnTo>
                    <a:pt x="6231593" y="224256"/>
                  </a:lnTo>
                  <a:lnTo>
                    <a:pt x="6301181" y="197070"/>
                  </a:lnTo>
                  <a:lnTo>
                    <a:pt x="6321346" y="197411"/>
                  </a:lnTo>
                  <a:lnTo>
                    <a:pt x="6358541" y="231906"/>
                  </a:lnTo>
                  <a:lnTo>
                    <a:pt x="6392374" y="301762"/>
                  </a:lnTo>
                  <a:lnTo>
                    <a:pt x="6408336" y="346304"/>
                  </a:lnTo>
                  <a:lnTo>
                    <a:pt x="6423826" y="395312"/>
                  </a:lnTo>
                  <a:lnTo>
                    <a:pt x="6438966" y="447326"/>
                  </a:lnTo>
                  <a:lnTo>
                    <a:pt x="6453879" y="500887"/>
                  </a:lnTo>
                  <a:lnTo>
                    <a:pt x="6468689" y="554539"/>
                  </a:lnTo>
                  <a:lnTo>
                    <a:pt x="6483517" y="606821"/>
                  </a:lnTo>
                  <a:lnTo>
                    <a:pt x="6498487" y="656276"/>
                  </a:lnTo>
                  <a:lnTo>
                    <a:pt x="6513721" y="701444"/>
                  </a:lnTo>
                  <a:lnTo>
                    <a:pt x="6529343" y="740869"/>
                  </a:lnTo>
                  <a:lnTo>
                    <a:pt x="6562239" y="796651"/>
                  </a:lnTo>
                  <a:lnTo>
                    <a:pt x="6579759" y="810091"/>
                  </a:lnTo>
                  <a:lnTo>
                    <a:pt x="6598158" y="811953"/>
                  </a:lnTo>
                </a:path>
              </a:pathLst>
            </a:custGeom>
            <a:ln w="381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589401" y="2986658"/>
              <a:ext cx="5098415" cy="0"/>
            </a:xfrm>
            <a:custGeom>
              <a:avLst/>
              <a:gdLst/>
              <a:ahLst/>
              <a:cxnLst/>
              <a:rect l="l" t="t" r="r" b="b"/>
              <a:pathLst>
                <a:path w="5098415">
                  <a:moveTo>
                    <a:pt x="0" y="0"/>
                  </a:moveTo>
                  <a:lnTo>
                    <a:pt x="5098249" y="0"/>
                  </a:lnTo>
                </a:path>
              </a:pathLst>
            </a:custGeom>
            <a:ln w="1295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867909" y="2942840"/>
              <a:ext cx="278594" cy="868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508751" y="2942840"/>
              <a:ext cx="334312" cy="868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124953" y="2942840"/>
              <a:ext cx="278594" cy="868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350249" y="2942840"/>
              <a:ext cx="334312" cy="868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115818" y="1538950"/>
              <a:ext cx="0" cy="250190"/>
            </a:xfrm>
            <a:custGeom>
              <a:avLst/>
              <a:gdLst/>
              <a:ahLst/>
              <a:cxnLst/>
              <a:rect l="l" t="t" r="r" b="b"/>
              <a:pathLst>
                <a:path h="250189">
                  <a:moveTo>
                    <a:pt x="0" y="0"/>
                  </a:moveTo>
                  <a:lnTo>
                    <a:pt x="0" y="249923"/>
                  </a:lnTo>
                </a:path>
              </a:pathLst>
            </a:custGeom>
            <a:ln w="28956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065150" y="1538952"/>
              <a:ext cx="101600" cy="86995"/>
            </a:xfrm>
            <a:custGeom>
              <a:avLst/>
              <a:gdLst/>
              <a:ahLst/>
              <a:cxnLst/>
              <a:rect l="l" t="t" r="r" b="b"/>
              <a:pathLst>
                <a:path w="101600" h="86994">
                  <a:moveTo>
                    <a:pt x="0" y="86867"/>
                  </a:moveTo>
                  <a:lnTo>
                    <a:pt x="50673" y="0"/>
                  </a:lnTo>
                  <a:lnTo>
                    <a:pt x="101346" y="86867"/>
                  </a:lnTo>
                </a:path>
              </a:pathLst>
            </a:custGeom>
            <a:ln w="28956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224659" y="1482470"/>
              <a:ext cx="892175" cy="0"/>
            </a:xfrm>
            <a:custGeom>
              <a:avLst/>
              <a:gdLst/>
              <a:ahLst/>
              <a:cxnLst/>
              <a:rect l="l" t="t" r="r" b="b"/>
              <a:pathLst>
                <a:path w="892175">
                  <a:moveTo>
                    <a:pt x="0" y="0"/>
                  </a:moveTo>
                  <a:lnTo>
                    <a:pt x="891590" y="0"/>
                  </a:lnTo>
                </a:path>
              </a:pathLst>
            </a:custGeom>
            <a:ln w="25146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116199" y="1315592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40">
                  <a:moveTo>
                    <a:pt x="0" y="0"/>
                  </a:moveTo>
                  <a:lnTo>
                    <a:pt x="0" y="167170"/>
                  </a:lnTo>
                </a:path>
              </a:pathLst>
            </a:custGeom>
            <a:ln w="25146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116204" y="1315592"/>
              <a:ext cx="4708525" cy="0"/>
            </a:xfrm>
            <a:custGeom>
              <a:avLst/>
              <a:gdLst/>
              <a:ahLst/>
              <a:cxnLst/>
              <a:rect l="l" t="t" r="r" b="b"/>
              <a:pathLst>
                <a:path w="4708525">
                  <a:moveTo>
                    <a:pt x="4708220" y="0"/>
                  </a:moveTo>
                  <a:lnTo>
                    <a:pt x="0" y="0"/>
                  </a:lnTo>
                </a:path>
              </a:pathLst>
            </a:custGeom>
            <a:ln w="25146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824597" y="1315598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40">
                  <a:moveTo>
                    <a:pt x="0" y="167170"/>
                  </a:moveTo>
                  <a:lnTo>
                    <a:pt x="0" y="0"/>
                  </a:lnTo>
                </a:path>
              </a:pathLst>
            </a:custGeom>
            <a:ln w="25146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824597" y="1481708"/>
              <a:ext cx="780415" cy="0"/>
            </a:xfrm>
            <a:custGeom>
              <a:avLst/>
              <a:gdLst/>
              <a:ahLst/>
              <a:cxnLst/>
              <a:rect l="l" t="t" r="r" b="b"/>
              <a:pathLst>
                <a:path w="780415">
                  <a:moveTo>
                    <a:pt x="0" y="0"/>
                  </a:moveTo>
                  <a:lnTo>
                    <a:pt x="780059" y="0"/>
                  </a:lnTo>
                </a:path>
              </a:pathLst>
            </a:custGeom>
            <a:ln w="25146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16199" y="1733163"/>
              <a:ext cx="5516880" cy="668655"/>
            </a:xfrm>
            <a:custGeom>
              <a:avLst/>
              <a:gdLst/>
              <a:ahLst/>
              <a:cxnLst/>
              <a:rect l="l" t="t" r="r" b="b"/>
              <a:pathLst>
                <a:path w="5516880" h="668655">
                  <a:moveTo>
                    <a:pt x="0" y="668629"/>
                  </a:moveTo>
                  <a:lnTo>
                    <a:pt x="5516511" y="0"/>
                  </a:lnTo>
                </a:path>
              </a:pathLst>
            </a:custGeom>
            <a:ln w="25146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116199" y="2012062"/>
              <a:ext cx="635" cy="390525"/>
            </a:xfrm>
            <a:custGeom>
              <a:avLst/>
              <a:gdLst/>
              <a:ahLst/>
              <a:cxnLst/>
              <a:rect l="l" t="t" r="r" b="b"/>
              <a:pathLst>
                <a:path w="635" h="390525">
                  <a:moveTo>
                    <a:pt x="0" y="390029"/>
                  </a:moveTo>
                  <a:lnTo>
                    <a:pt x="254" y="0"/>
                  </a:lnTo>
                </a:path>
              </a:pathLst>
            </a:custGeom>
            <a:ln w="25146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224656" y="2012060"/>
              <a:ext cx="891540" cy="139700"/>
            </a:xfrm>
            <a:custGeom>
              <a:avLst/>
              <a:gdLst/>
              <a:ahLst/>
              <a:cxnLst/>
              <a:rect l="l" t="t" r="r" b="b"/>
              <a:pathLst>
                <a:path w="891539" h="139700">
                  <a:moveTo>
                    <a:pt x="891501" y="0"/>
                  </a:moveTo>
                  <a:lnTo>
                    <a:pt x="0" y="139293"/>
                  </a:lnTo>
                </a:path>
              </a:pathLst>
            </a:custGeom>
            <a:ln w="25146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144484" y="4045457"/>
              <a:ext cx="974090" cy="0"/>
            </a:xfrm>
            <a:custGeom>
              <a:avLst/>
              <a:gdLst/>
              <a:ahLst/>
              <a:cxnLst/>
              <a:rect l="l" t="t" r="r" b="b"/>
              <a:pathLst>
                <a:path w="974089">
                  <a:moveTo>
                    <a:pt x="973709" y="0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144481" y="3994779"/>
              <a:ext cx="86995" cy="101600"/>
            </a:xfrm>
            <a:custGeom>
              <a:avLst/>
              <a:gdLst/>
              <a:ahLst/>
              <a:cxnLst/>
              <a:rect l="l" t="t" r="r" b="b"/>
              <a:pathLst>
                <a:path w="86994" h="101600">
                  <a:moveTo>
                    <a:pt x="86868" y="0"/>
                  </a:moveTo>
                  <a:lnTo>
                    <a:pt x="0" y="50673"/>
                  </a:lnTo>
                  <a:lnTo>
                    <a:pt x="86868" y="101346"/>
                  </a:lnTo>
                </a:path>
              </a:pathLst>
            </a:custGeom>
            <a:ln w="28956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031322" y="3994779"/>
              <a:ext cx="86995" cy="101600"/>
            </a:xfrm>
            <a:custGeom>
              <a:avLst/>
              <a:gdLst/>
              <a:ahLst/>
              <a:cxnLst/>
              <a:rect l="l" t="t" r="r" b="b"/>
              <a:pathLst>
                <a:path w="86995" h="101600">
                  <a:moveTo>
                    <a:pt x="0" y="101346"/>
                  </a:moveTo>
                  <a:lnTo>
                    <a:pt x="86868" y="50673"/>
                  </a:lnTo>
                  <a:lnTo>
                    <a:pt x="0" y="0"/>
                  </a:lnTo>
                </a:path>
              </a:pathLst>
            </a:custGeom>
            <a:ln w="28956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44484" y="4392929"/>
              <a:ext cx="3230245" cy="0"/>
            </a:xfrm>
            <a:custGeom>
              <a:avLst/>
              <a:gdLst/>
              <a:ahLst/>
              <a:cxnLst/>
              <a:rect l="l" t="t" r="r" b="b"/>
              <a:pathLst>
                <a:path w="3230245">
                  <a:moveTo>
                    <a:pt x="3230067" y="0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144481" y="4342253"/>
              <a:ext cx="86995" cy="101600"/>
            </a:xfrm>
            <a:custGeom>
              <a:avLst/>
              <a:gdLst/>
              <a:ahLst/>
              <a:cxnLst/>
              <a:rect l="l" t="t" r="r" b="b"/>
              <a:pathLst>
                <a:path w="86994" h="101600">
                  <a:moveTo>
                    <a:pt x="86868" y="0"/>
                  </a:moveTo>
                  <a:lnTo>
                    <a:pt x="0" y="50673"/>
                  </a:lnTo>
                  <a:lnTo>
                    <a:pt x="86868" y="101346"/>
                  </a:lnTo>
                </a:path>
              </a:pathLst>
            </a:custGeom>
            <a:ln w="28956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287681" y="4342251"/>
              <a:ext cx="86995" cy="101600"/>
            </a:xfrm>
            <a:custGeom>
              <a:avLst/>
              <a:gdLst/>
              <a:ahLst/>
              <a:cxnLst/>
              <a:rect l="l" t="t" r="r" b="b"/>
              <a:pathLst>
                <a:path w="86995" h="101600">
                  <a:moveTo>
                    <a:pt x="0" y="101345"/>
                  </a:moveTo>
                  <a:lnTo>
                    <a:pt x="86868" y="50672"/>
                  </a:lnTo>
                  <a:lnTo>
                    <a:pt x="0" y="0"/>
                  </a:lnTo>
                </a:path>
              </a:pathLst>
            </a:custGeom>
            <a:ln w="28956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824597" y="1520570"/>
              <a:ext cx="0" cy="2232025"/>
            </a:xfrm>
            <a:custGeom>
              <a:avLst/>
              <a:gdLst/>
              <a:ahLst/>
              <a:cxnLst/>
              <a:rect l="l" t="t" r="r" b="b"/>
              <a:pathLst>
                <a:path h="2232025">
                  <a:moveTo>
                    <a:pt x="0" y="2231999"/>
                  </a:moveTo>
                  <a:lnTo>
                    <a:pt x="0" y="0"/>
                  </a:lnTo>
                </a:path>
              </a:pathLst>
            </a:custGeom>
            <a:ln w="1295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242556" y="2670047"/>
              <a:ext cx="306705" cy="446405"/>
            </a:xfrm>
            <a:custGeom>
              <a:avLst/>
              <a:gdLst/>
              <a:ahLst/>
              <a:cxnLst/>
              <a:rect l="l" t="t" r="r" b="b"/>
              <a:pathLst>
                <a:path w="306704" h="446405">
                  <a:moveTo>
                    <a:pt x="306120" y="0"/>
                  </a:moveTo>
                  <a:lnTo>
                    <a:pt x="0" y="445795"/>
                  </a:lnTo>
                </a:path>
              </a:pathLst>
            </a:custGeom>
            <a:ln w="38100">
              <a:solidFill>
                <a:srgbClr val="9C31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218932" y="2618231"/>
              <a:ext cx="285115" cy="514984"/>
            </a:xfrm>
            <a:custGeom>
              <a:avLst/>
              <a:gdLst/>
              <a:ahLst/>
              <a:cxnLst/>
              <a:rect l="l" t="t" r="r" b="b"/>
              <a:pathLst>
                <a:path w="285115" h="514985">
                  <a:moveTo>
                    <a:pt x="0" y="0"/>
                  </a:moveTo>
                  <a:lnTo>
                    <a:pt x="285115" y="514959"/>
                  </a:lnTo>
                </a:path>
              </a:pathLst>
            </a:custGeom>
            <a:ln w="38100">
              <a:solidFill>
                <a:srgbClr val="9C31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526994" y="1872821"/>
            <a:ext cx="2143125" cy="333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7785">
              <a:lnSpc>
                <a:spcPts val="127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585858"/>
                </a:solidFill>
                <a:latin typeface="Arial"/>
                <a:cs typeface="Arial"/>
              </a:rPr>
              <a:t>im</a:t>
            </a:r>
            <a:r>
              <a:rPr sz="1200" b="1" spc="-5" dirty="0">
                <a:solidFill>
                  <a:srgbClr val="585858"/>
                </a:solidFill>
                <a:latin typeface="Arial"/>
                <a:cs typeface="Arial"/>
              </a:rPr>
              <a:t>es</a:t>
            </a:r>
            <a:r>
              <a:rPr sz="1200" b="1" dirty="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sz="1200" b="1" spc="-5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585858"/>
                </a:solidFill>
                <a:latin typeface="Arial"/>
                <a:cs typeface="Arial"/>
              </a:rPr>
              <a:t>mp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50"/>
              </a:lnSpc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Coincidence</a:t>
            </a:r>
            <a:endParaRPr sz="11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854620" y="1205005"/>
            <a:ext cx="1151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85858"/>
                </a:solidFill>
                <a:latin typeface="Arial"/>
                <a:cs typeface="Arial"/>
              </a:rPr>
              <a:t>External</a:t>
            </a:r>
            <a:r>
              <a:rPr sz="1200" b="1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585858"/>
                </a:solidFill>
                <a:latin typeface="Arial"/>
                <a:cs typeface="Arial"/>
              </a:rPr>
              <a:t>trigger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248623" y="1558878"/>
            <a:ext cx="1233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85858"/>
                </a:solidFill>
                <a:latin typeface="Arial"/>
                <a:cs typeface="Arial"/>
              </a:rPr>
              <a:t>Timestamp</a:t>
            </a:r>
            <a:r>
              <a:rPr sz="1200" b="1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585858"/>
                </a:solidFill>
                <a:latin typeface="Arial"/>
                <a:cs typeface="Arial"/>
              </a:rPr>
              <a:t>reset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3866388" y="2993898"/>
            <a:ext cx="986790" cy="1173480"/>
            <a:chOff x="3866388" y="2993898"/>
            <a:chExt cx="986790" cy="1173480"/>
          </a:xfrm>
        </p:grpSpPr>
        <p:sp>
          <p:nvSpPr>
            <p:cNvPr id="58" name="object 58"/>
            <p:cNvSpPr/>
            <p:nvPr/>
          </p:nvSpPr>
          <p:spPr>
            <a:xfrm>
              <a:off x="3884294" y="3025521"/>
              <a:ext cx="0" cy="324485"/>
            </a:xfrm>
            <a:custGeom>
              <a:avLst/>
              <a:gdLst/>
              <a:ahLst/>
              <a:cxnLst/>
              <a:rect l="l" t="t" r="r" b="b"/>
              <a:pathLst>
                <a:path h="324485">
                  <a:moveTo>
                    <a:pt x="0" y="0"/>
                  </a:moveTo>
                  <a:lnTo>
                    <a:pt x="0" y="324002"/>
                  </a:lnTo>
                </a:path>
              </a:pathLst>
            </a:custGeom>
            <a:ln w="19050">
              <a:solidFill>
                <a:srgbClr val="0076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843652" y="3025521"/>
              <a:ext cx="0" cy="324485"/>
            </a:xfrm>
            <a:custGeom>
              <a:avLst/>
              <a:gdLst/>
              <a:ahLst/>
              <a:cxnLst/>
              <a:rect l="l" t="t" r="r" b="b"/>
              <a:pathLst>
                <a:path h="324485">
                  <a:moveTo>
                    <a:pt x="0" y="0"/>
                  </a:moveTo>
                  <a:lnTo>
                    <a:pt x="0" y="324002"/>
                  </a:lnTo>
                </a:path>
              </a:pathLst>
            </a:custGeom>
            <a:ln w="19050">
              <a:solidFill>
                <a:srgbClr val="0076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146804" y="3712936"/>
              <a:ext cx="0" cy="439420"/>
            </a:xfrm>
            <a:custGeom>
              <a:avLst/>
              <a:gdLst/>
              <a:ahLst/>
              <a:cxnLst/>
              <a:rect l="l" t="t" r="r" b="b"/>
              <a:pathLst>
                <a:path h="439420">
                  <a:moveTo>
                    <a:pt x="0" y="0"/>
                  </a:moveTo>
                  <a:lnTo>
                    <a:pt x="0" y="439331"/>
                  </a:lnTo>
                </a:path>
              </a:pathLst>
            </a:custGeom>
            <a:ln w="28956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096136" y="3712939"/>
              <a:ext cx="101600" cy="86995"/>
            </a:xfrm>
            <a:custGeom>
              <a:avLst/>
              <a:gdLst/>
              <a:ahLst/>
              <a:cxnLst/>
              <a:rect l="l" t="t" r="r" b="b"/>
              <a:pathLst>
                <a:path w="101600" h="86995">
                  <a:moveTo>
                    <a:pt x="0" y="86868"/>
                  </a:moveTo>
                  <a:lnTo>
                    <a:pt x="50673" y="0"/>
                  </a:lnTo>
                  <a:lnTo>
                    <a:pt x="101346" y="86868"/>
                  </a:lnTo>
                </a:path>
              </a:pathLst>
            </a:custGeom>
            <a:ln w="28956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147184" y="3003423"/>
              <a:ext cx="0" cy="680085"/>
            </a:xfrm>
            <a:custGeom>
              <a:avLst/>
              <a:gdLst/>
              <a:ahLst/>
              <a:cxnLst/>
              <a:rect l="l" t="t" r="r" b="b"/>
              <a:pathLst>
                <a:path h="680085">
                  <a:moveTo>
                    <a:pt x="0" y="0"/>
                  </a:moveTo>
                  <a:lnTo>
                    <a:pt x="0" y="680059"/>
                  </a:lnTo>
                </a:path>
              </a:pathLst>
            </a:custGeom>
            <a:ln w="19050">
              <a:solidFill>
                <a:srgbClr val="58585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866388" y="3392424"/>
              <a:ext cx="978407" cy="2270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4033294" y="3397293"/>
            <a:ext cx="644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Pulse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#1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6122670" y="3015995"/>
            <a:ext cx="1572260" cy="955675"/>
            <a:chOff x="6122670" y="3015995"/>
            <a:chExt cx="1572260" cy="955675"/>
          </a:xfrm>
        </p:grpSpPr>
        <p:sp>
          <p:nvSpPr>
            <p:cNvPr id="66" name="object 66"/>
            <p:cNvSpPr/>
            <p:nvPr/>
          </p:nvSpPr>
          <p:spPr>
            <a:xfrm>
              <a:off x="6161913" y="3025520"/>
              <a:ext cx="0" cy="324485"/>
            </a:xfrm>
            <a:custGeom>
              <a:avLst/>
              <a:gdLst/>
              <a:ahLst/>
              <a:cxnLst/>
              <a:rect l="l" t="t" r="r" b="b"/>
              <a:pathLst>
                <a:path h="324485">
                  <a:moveTo>
                    <a:pt x="0" y="0"/>
                  </a:moveTo>
                  <a:lnTo>
                    <a:pt x="0" y="324002"/>
                  </a:lnTo>
                </a:path>
              </a:pathLst>
            </a:custGeom>
            <a:ln w="19050">
              <a:solidFill>
                <a:srgbClr val="0076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685151" y="3025520"/>
              <a:ext cx="0" cy="324485"/>
            </a:xfrm>
            <a:custGeom>
              <a:avLst/>
              <a:gdLst/>
              <a:ahLst/>
              <a:cxnLst/>
              <a:rect l="l" t="t" r="r" b="b"/>
              <a:pathLst>
                <a:path h="324485">
                  <a:moveTo>
                    <a:pt x="0" y="0"/>
                  </a:moveTo>
                  <a:lnTo>
                    <a:pt x="0" y="324002"/>
                  </a:lnTo>
                </a:path>
              </a:pathLst>
            </a:custGeom>
            <a:ln w="19050">
              <a:solidFill>
                <a:srgbClr val="0076C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398895" y="3025520"/>
              <a:ext cx="0" cy="936625"/>
            </a:xfrm>
            <a:custGeom>
              <a:avLst/>
              <a:gdLst/>
              <a:ahLst/>
              <a:cxnLst/>
              <a:rect l="l" t="t" r="r" b="b"/>
              <a:pathLst>
                <a:path h="936625">
                  <a:moveTo>
                    <a:pt x="0" y="0"/>
                  </a:moveTo>
                  <a:lnTo>
                    <a:pt x="0" y="936002"/>
                  </a:lnTo>
                </a:path>
              </a:pathLst>
            </a:custGeom>
            <a:ln w="19050">
              <a:solidFill>
                <a:srgbClr val="58585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122670" y="3392423"/>
              <a:ext cx="1563623" cy="22707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6582167" y="3397293"/>
            <a:ext cx="644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Pulse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#2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6333368" y="4019262"/>
            <a:ext cx="130810" cy="454025"/>
            <a:chOff x="6333368" y="4019262"/>
            <a:chExt cx="130810" cy="454025"/>
          </a:xfrm>
        </p:grpSpPr>
        <p:sp>
          <p:nvSpPr>
            <p:cNvPr id="72" name="object 72"/>
            <p:cNvSpPr/>
            <p:nvPr/>
          </p:nvSpPr>
          <p:spPr>
            <a:xfrm>
              <a:off x="6398513" y="4033738"/>
              <a:ext cx="0" cy="439420"/>
            </a:xfrm>
            <a:custGeom>
              <a:avLst/>
              <a:gdLst/>
              <a:ahLst/>
              <a:cxnLst/>
              <a:rect l="l" t="t" r="r" b="b"/>
              <a:pathLst>
                <a:path h="439420">
                  <a:moveTo>
                    <a:pt x="0" y="0"/>
                  </a:moveTo>
                  <a:lnTo>
                    <a:pt x="0" y="439331"/>
                  </a:lnTo>
                </a:path>
              </a:pathLst>
            </a:custGeom>
            <a:ln w="28956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347846" y="4033740"/>
              <a:ext cx="101600" cy="86995"/>
            </a:xfrm>
            <a:custGeom>
              <a:avLst/>
              <a:gdLst/>
              <a:ahLst/>
              <a:cxnLst/>
              <a:rect l="l" t="t" r="r" b="b"/>
              <a:pathLst>
                <a:path w="101600" h="86995">
                  <a:moveTo>
                    <a:pt x="0" y="86868"/>
                  </a:moveTo>
                  <a:lnTo>
                    <a:pt x="50673" y="0"/>
                  </a:lnTo>
                  <a:lnTo>
                    <a:pt x="101346" y="86868"/>
                  </a:lnTo>
                </a:path>
              </a:pathLst>
            </a:custGeom>
            <a:ln w="28956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4225321" y="3946427"/>
            <a:ext cx="15474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85858"/>
                </a:solidFill>
                <a:latin typeface="Arial"/>
                <a:cs typeface="Arial"/>
              </a:rPr>
              <a:t>Timestamp </a:t>
            </a:r>
            <a:r>
              <a:rPr sz="1200" b="1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1200" b="1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585858"/>
                </a:solidFill>
                <a:latin typeface="Arial"/>
                <a:cs typeface="Arial"/>
              </a:rPr>
              <a:t>header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81" name="object 8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82" name="object 8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40</a:t>
            </a:fld>
            <a:endParaRPr dirty="0"/>
          </a:p>
        </p:txBody>
      </p:sp>
      <p:sp>
        <p:nvSpPr>
          <p:cNvPr id="75" name="object 75"/>
          <p:cNvSpPr txBox="1"/>
          <p:nvPr/>
        </p:nvSpPr>
        <p:spPr>
          <a:xfrm>
            <a:off x="6477489" y="4267381"/>
            <a:ext cx="15474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85858"/>
                </a:solidFill>
                <a:latin typeface="Arial"/>
                <a:cs typeface="Arial"/>
              </a:rPr>
              <a:t>Timestamp </a:t>
            </a:r>
            <a:r>
              <a:rPr sz="1200" b="1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1200" b="1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585858"/>
                </a:solidFill>
                <a:latin typeface="Arial"/>
                <a:cs typeface="Arial"/>
              </a:rPr>
              <a:t>header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828051" y="2762520"/>
            <a:ext cx="30099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1000" spc="-5" dirty="0">
                <a:solidFill>
                  <a:srgbClr val="C00000"/>
                </a:solidFill>
                <a:latin typeface="Arial"/>
                <a:cs typeface="Arial"/>
              </a:rPr>
              <a:t>EW</a:t>
            </a:r>
            <a:endParaRPr sz="10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361259" y="2762520"/>
            <a:ext cx="30797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C00000"/>
                </a:solidFill>
                <a:latin typeface="Arial"/>
                <a:cs typeface="Arial"/>
              </a:rPr>
              <a:t>EW</a:t>
            </a:r>
            <a:endParaRPr sz="10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519550" y="2762520"/>
            <a:ext cx="30797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srgbClr val="C00000"/>
                </a:solidFill>
                <a:latin typeface="Arial"/>
                <a:cs typeface="Arial"/>
              </a:rPr>
              <a:t>EW</a:t>
            </a:r>
            <a:endParaRPr sz="10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111624" y="2762520"/>
            <a:ext cx="30099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1000" spc="-5" dirty="0">
                <a:solidFill>
                  <a:srgbClr val="C00000"/>
                </a:solidFill>
                <a:latin typeface="Arial"/>
                <a:cs typeface="Arial"/>
              </a:rPr>
              <a:t>EW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631647"/>
            <a:ext cx="8238490" cy="28295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In data-driven acquisition the latency is high if pulses are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sparse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This is sometimes not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acceptable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One example is updating plots/diagrams in a graphical user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interface</a:t>
            </a:r>
            <a:endParaRPr sz="2000">
              <a:latin typeface="Arial"/>
              <a:cs typeface="Arial"/>
            </a:endParaRPr>
          </a:p>
          <a:p>
            <a:pPr marL="355600" marR="182880" indent="-342900">
              <a:lnSpc>
                <a:spcPct val="100000"/>
              </a:lnSpc>
              <a:spcBef>
                <a:spcPts val="480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A time-out mechanism required to force data transfer if time between  consecutive pulses is too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long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i="1" spc="-5" dirty="0">
                <a:latin typeface="Arial"/>
                <a:cs typeface="Arial"/>
              </a:rPr>
              <a:t>Padding </a:t>
            </a:r>
            <a:r>
              <a:rPr sz="2000" spc="-5" dirty="0">
                <a:latin typeface="Arial"/>
                <a:cs typeface="Arial"/>
              </a:rPr>
              <a:t>helps fill the data pipeline/FIFO with </a:t>
            </a:r>
            <a:r>
              <a:rPr sz="2000" spc="-10" dirty="0">
                <a:latin typeface="Arial"/>
                <a:cs typeface="Arial"/>
              </a:rPr>
              <a:t>dummy </a:t>
            </a:r>
            <a:r>
              <a:rPr sz="2000" spc="-5" dirty="0">
                <a:latin typeface="Arial"/>
                <a:cs typeface="Arial"/>
              </a:rPr>
              <a:t>data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(zeros)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Padding is recognized as </a:t>
            </a:r>
            <a:r>
              <a:rPr sz="2000" spc="-10" dirty="0">
                <a:latin typeface="Arial"/>
                <a:cs typeface="Arial"/>
              </a:rPr>
              <a:t>dummy </a:t>
            </a:r>
            <a:r>
              <a:rPr sz="2000" spc="-5" dirty="0">
                <a:latin typeface="Arial"/>
                <a:cs typeface="Arial"/>
              </a:rPr>
              <a:t>data by the application software and  discarded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41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81788"/>
            <a:ext cx="4211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76C0"/>
                </a:solidFill>
              </a:rPr>
              <a:t>Controlling Pulse Data</a:t>
            </a:r>
            <a:r>
              <a:rPr sz="2400" spc="5" dirty="0">
                <a:solidFill>
                  <a:srgbClr val="0076C0"/>
                </a:solidFill>
              </a:rPr>
              <a:t> </a:t>
            </a:r>
            <a:r>
              <a:rPr sz="2400" spc="-5" dirty="0">
                <a:solidFill>
                  <a:srgbClr val="0076C0"/>
                </a:solidFill>
              </a:rPr>
              <a:t>Latency</a:t>
            </a:r>
            <a:endParaRPr sz="2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81788"/>
            <a:ext cx="6720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76C0"/>
                </a:solidFill>
              </a:rPr>
              <a:t>Latency Control </a:t>
            </a:r>
            <a:r>
              <a:rPr sz="2400" dirty="0">
                <a:solidFill>
                  <a:srgbClr val="0076C0"/>
                </a:solidFill>
              </a:rPr>
              <a:t>- </a:t>
            </a:r>
            <a:r>
              <a:rPr sz="2400" spc="-5" dirty="0">
                <a:solidFill>
                  <a:srgbClr val="0076C0"/>
                </a:solidFill>
              </a:rPr>
              <a:t>Padding with Detection</a:t>
            </a:r>
            <a:r>
              <a:rPr sz="2400" spc="50" dirty="0">
                <a:solidFill>
                  <a:srgbClr val="0076C0"/>
                </a:solidFill>
              </a:rPr>
              <a:t> </a:t>
            </a:r>
            <a:r>
              <a:rPr sz="2400" spc="-5" dirty="0">
                <a:solidFill>
                  <a:srgbClr val="0076C0"/>
                </a:solidFill>
              </a:rPr>
              <a:t>Window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620012" y="1597914"/>
            <a:ext cx="7338796" cy="2758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5477" y="699516"/>
            <a:ext cx="1057910" cy="406400"/>
          </a:xfrm>
          <a:custGeom>
            <a:avLst/>
            <a:gdLst/>
            <a:ahLst/>
            <a:cxnLst/>
            <a:rect l="l" t="t" r="r" b="b"/>
            <a:pathLst>
              <a:path w="1057910" h="406400">
                <a:moveTo>
                  <a:pt x="1017028" y="0"/>
                </a:moveTo>
                <a:lnTo>
                  <a:pt x="40627" y="0"/>
                </a:lnTo>
                <a:lnTo>
                  <a:pt x="24812" y="3192"/>
                </a:lnTo>
                <a:lnTo>
                  <a:pt x="11898" y="11896"/>
                </a:lnTo>
                <a:lnTo>
                  <a:pt x="3192" y="24806"/>
                </a:lnTo>
                <a:lnTo>
                  <a:pt x="0" y="40614"/>
                </a:lnTo>
                <a:lnTo>
                  <a:pt x="0" y="365531"/>
                </a:lnTo>
                <a:lnTo>
                  <a:pt x="3192" y="381339"/>
                </a:lnTo>
                <a:lnTo>
                  <a:pt x="11898" y="394249"/>
                </a:lnTo>
                <a:lnTo>
                  <a:pt x="24812" y="402953"/>
                </a:lnTo>
                <a:lnTo>
                  <a:pt x="40627" y="406145"/>
                </a:lnTo>
                <a:lnTo>
                  <a:pt x="1017028" y="406145"/>
                </a:lnTo>
                <a:lnTo>
                  <a:pt x="1032843" y="402953"/>
                </a:lnTo>
                <a:lnTo>
                  <a:pt x="1045757" y="394249"/>
                </a:lnTo>
                <a:lnTo>
                  <a:pt x="1054463" y="381339"/>
                </a:lnTo>
                <a:lnTo>
                  <a:pt x="1057656" y="365531"/>
                </a:lnTo>
                <a:lnTo>
                  <a:pt x="1057656" y="40614"/>
                </a:lnTo>
                <a:lnTo>
                  <a:pt x="1054463" y="24806"/>
                </a:lnTo>
                <a:lnTo>
                  <a:pt x="1045757" y="11896"/>
                </a:lnTo>
                <a:lnTo>
                  <a:pt x="1032843" y="3192"/>
                </a:lnTo>
                <a:lnTo>
                  <a:pt x="1017028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8548" y="793979"/>
            <a:ext cx="3124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95477" y="1131571"/>
            <a:ext cx="1057910" cy="2411730"/>
            <a:chOff x="395477" y="1131571"/>
            <a:chExt cx="1057910" cy="2411730"/>
          </a:xfrm>
        </p:grpSpPr>
        <p:sp>
          <p:nvSpPr>
            <p:cNvPr id="7" name="object 7"/>
            <p:cNvSpPr/>
            <p:nvPr/>
          </p:nvSpPr>
          <p:spPr>
            <a:xfrm>
              <a:off x="832864" y="1131571"/>
              <a:ext cx="182879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5477" y="13091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5"/>
                  </a:lnTo>
                  <a:lnTo>
                    <a:pt x="1017028" y="406145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2864" y="1740407"/>
              <a:ext cx="182879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5477" y="19187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864" y="2350009"/>
              <a:ext cx="182879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5477" y="2527553"/>
              <a:ext cx="1057910" cy="407034"/>
            </a:xfrm>
            <a:custGeom>
              <a:avLst/>
              <a:gdLst/>
              <a:ahLst/>
              <a:cxnLst/>
              <a:rect l="l" t="t" r="r" b="b"/>
              <a:pathLst>
                <a:path w="1057910" h="407035">
                  <a:moveTo>
                    <a:pt x="1017028" y="0"/>
                  </a:moveTo>
                  <a:lnTo>
                    <a:pt x="40627" y="0"/>
                  </a:lnTo>
                  <a:lnTo>
                    <a:pt x="24812" y="3198"/>
                  </a:lnTo>
                  <a:lnTo>
                    <a:pt x="11898" y="11920"/>
                  </a:lnTo>
                  <a:lnTo>
                    <a:pt x="3192" y="24854"/>
                  </a:lnTo>
                  <a:lnTo>
                    <a:pt x="0" y="40690"/>
                  </a:lnTo>
                  <a:lnTo>
                    <a:pt x="0" y="366217"/>
                  </a:lnTo>
                  <a:lnTo>
                    <a:pt x="3192" y="382058"/>
                  </a:lnTo>
                  <a:lnTo>
                    <a:pt x="11898" y="394992"/>
                  </a:lnTo>
                  <a:lnTo>
                    <a:pt x="24812" y="403711"/>
                  </a:lnTo>
                  <a:lnTo>
                    <a:pt x="40627" y="406908"/>
                  </a:lnTo>
                  <a:lnTo>
                    <a:pt x="1017028" y="406908"/>
                  </a:lnTo>
                  <a:lnTo>
                    <a:pt x="1032843" y="403711"/>
                  </a:lnTo>
                  <a:lnTo>
                    <a:pt x="1045757" y="394992"/>
                  </a:lnTo>
                  <a:lnTo>
                    <a:pt x="1054463" y="382058"/>
                  </a:lnTo>
                  <a:lnTo>
                    <a:pt x="1057656" y="366217"/>
                  </a:lnTo>
                  <a:lnTo>
                    <a:pt x="1057656" y="40690"/>
                  </a:lnTo>
                  <a:lnTo>
                    <a:pt x="1054463" y="24854"/>
                  </a:lnTo>
                  <a:lnTo>
                    <a:pt x="1045757" y="11920"/>
                  </a:lnTo>
                  <a:lnTo>
                    <a:pt x="1032843" y="3198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864" y="2959609"/>
              <a:ext cx="182879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5477" y="31371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64510" y="1327993"/>
            <a:ext cx="918844" cy="20967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63830" marR="156210" algn="ctr">
              <a:lnSpc>
                <a:spcPts val="1190"/>
              </a:lnSpc>
              <a:spcBef>
                <a:spcPts val="24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etection  window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Coincidence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"/>
              <a:cs typeface="Arial"/>
            </a:endParaRPr>
          </a:p>
          <a:p>
            <a:pPr marL="175260" marR="167640" indent="-635" algn="ctr">
              <a:lnSpc>
                <a:spcPts val="1190"/>
              </a:lnSpc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  detection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95477" y="3569209"/>
            <a:ext cx="1057910" cy="1193800"/>
            <a:chOff x="395477" y="3569209"/>
            <a:chExt cx="1057910" cy="1193800"/>
          </a:xfrm>
        </p:grpSpPr>
        <p:sp>
          <p:nvSpPr>
            <p:cNvPr id="17" name="object 17"/>
            <p:cNvSpPr/>
            <p:nvPr/>
          </p:nvSpPr>
          <p:spPr>
            <a:xfrm>
              <a:off x="832864" y="3569209"/>
              <a:ext cx="182879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5477" y="37467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32864" y="4178808"/>
              <a:ext cx="182879" cy="152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5477" y="43563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0076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37840" y="3841235"/>
            <a:ext cx="972185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collection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"/>
              <a:cs typeface="Arial"/>
            </a:endParaRPr>
          </a:p>
          <a:p>
            <a:pPr marL="12065" marR="5080" algn="ctr">
              <a:lnSpc>
                <a:spcPts val="1190"/>
              </a:lnSpc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Latency</a:t>
            </a:r>
            <a:r>
              <a:rPr sz="11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control  Timestamp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42</a:t>
            </a:fld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1698411" y="692912"/>
            <a:ext cx="49244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Padding helps ensure constant data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rate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631647"/>
            <a:ext cx="6504305" cy="7569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Demo </a:t>
            </a:r>
            <a:r>
              <a:rPr sz="2000" spc="-5" dirty="0">
                <a:latin typeface="Arial"/>
                <a:cs typeface="Arial"/>
              </a:rPr>
              <a:t>video to review some </a:t>
            </a:r>
            <a:r>
              <a:rPr sz="2000" spc="-10" dirty="0">
                <a:latin typeface="Arial"/>
                <a:cs typeface="Arial"/>
              </a:rPr>
              <a:t>FWPD </a:t>
            </a:r>
            <a:r>
              <a:rPr sz="2000" spc="-5" dirty="0">
                <a:latin typeface="Arial"/>
                <a:cs typeface="Arial"/>
              </a:rPr>
              <a:t>features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discussed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FWPD </a:t>
            </a:r>
            <a:r>
              <a:rPr sz="2000" spc="-5" dirty="0">
                <a:latin typeface="Arial"/>
                <a:cs typeface="Arial"/>
              </a:rPr>
              <a:t>feature overview video also available</a:t>
            </a:r>
            <a:r>
              <a:rPr sz="2000" spc="60" dirty="0">
                <a:solidFill>
                  <a:srgbClr val="0076C0"/>
                </a:solidFill>
                <a:latin typeface="Arial"/>
                <a:cs typeface="Arial"/>
              </a:rPr>
              <a:t> </a:t>
            </a:r>
            <a:r>
              <a:rPr sz="2000" u="heavy" spc="-5" dirty="0">
                <a:solidFill>
                  <a:srgbClr val="0076C0"/>
                </a:solidFill>
                <a:uFill>
                  <a:solidFill>
                    <a:srgbClr val="0076C0"/>
                  </a:solidFill>
                </a:uFill>
                <a:latin typeface="Arial"/>
                <a:cs typeface="Arial"/>
                <a:hlinkClick r:id="rId2"/>
              </a:rPr>
              <a:t>here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81788"/>
            <a:ext cx="4448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76C0"/>
                </a:solidFill>
              </a:rPr>
              <a:t>Intelligent Pulse Detection</a:t>
            </a:r>
            <a:r>
              <a:rPr sz="2400" spc="-20" dirty="0">
                <a:solidFill>
                  <a:srgbClr val="0076C0"/>
                </a:solidFill>
              </a:rPr>
              <a:t> </a:t>
            </a:r>
            <a:r>
              <a:rPr sz="2400" spc="-5" dirty="0">
                <a:solidFill>
                  <a:srgbClr val="0076C0"/>
                </a:solidFill>
              </a:rPr>
              <a:t>Demo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2201417" y="1711452"/>
            <a:ext cx="4794885" cy="2748915"/>
            <a:chOff x="2201417" y="1711452"/>
            <a:chExt cx="4794885" cy="2748915"/>
          </a:xfrm>
        </p:grpSpPr>
        <p:sp>
          <p:nvSpPr>
            <p:cNvPr id="5" name="object 5"/>
            <p:cNvSpPr/>
            <p:nvPr/>
          </p:nvSpPr>
          <p:spPr>
            <a:xfrm>
              <a:off x="2201417" y="1711452"/>
              <a:ext cx="4794503" cy="274853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36469" y="1746504"/>
              <a:ext cx="4671059" cy="262508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31516" y="1741550"/>
              <a:ext cx="4681220" cy="2635250"/>
            </a:xfrm>
            <a:custGeom>
              <a:avLst/>
              <a:gdLst/>
              <a:ahLst/>
              <a:cxnLst/>
              <a:rect l="l" t="t" r="r" b="b"/>
              <a:pathLst>
                <a:path w="4681220" h="2635250">
                  <a:moveTo>
                    <a:pt x="0" y="0"/>
                  </a:moveTo>
                  <a:lnTo>
                    <a:pt x="4680965" y="0"/>
                  </a:lnTo>
                  <a:lnTo>
                    <a:pt x="4680965" y="2634996"/>
                  </a:lnTo>
                  <a:lnTo>
                    <a:pt x="0" y="2634996"/>
                  </a:lnTo>
                  <a:lnTo>
                    <a:pt x="0" y="0"/>
                  </a:lnTo>
                  <a:close/>
                </a:path>
              </a:pathLst>
            </a:custGeom>
            <a:ln w="990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43</a:t>
            </a:fld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81788"/>
            <a:ext cx="6704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6565" algn="l"/>
              </a:tabLst>
            </a:pPr>
            <a:r>
              <a:rPr sz="2400" spc="-5" dirty="0">
                <a:solidFill>
                  <a:srgbClr val="0076C0"/>
                </a:solidFill>
              </a:rPr>
              <a:t>Application</a:t>
            </a:r>
            <a:r>
              <a:rPr sz="2400" spc="30" dirty="0">
                <a:solidFill>
                  <a:srgbClr val="0076C0"/>
                </a:solidFill>
              </a:rPr>
              <a:t> </a:t>
            </a:r>
            <a:r>
              <a:rPr sz="2400" spc="-5" dirty="0">
                <a:solidFill>
                  <a:srgbClr val="0076C0"/>
                </a:solidFill>
              </a:rPr>
              <a:t>example:	Pulse Characterization</a:t>
            </a:r>
            <a:r>
              <a:rPr sz="2400" spc="-25" dirty="0">
                <a:solidFill>
                  <a:srgbClr val="0076C0"/>
                </a:solidFill>
              </a:rPr>
              <a:t> </a:t>
            </a:r>
            <a:r>
              <a:rPr sz="2400" spc="-5" dirty="0">
                <a:solidFill>
                  <a:srgbClr val="0076C0"/>
                </a:solidFill>
              </a:rPr>
              <a:t>GUI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755904" y="718834"/>
            <a:ext cx="7416800" cy="4037965"/>
            <a:chOff x="755904" y="718834"/>
            <a:chExt cx="7416800" cy="4037965"/>
          </a:xfrm>
        </p:grpSpPr>
        <p:sp>
          <p:nvSpPr>
            <p:cNvPr id="4" name="object 4"/>
            <p:cNvSpPr/>
            <p:nvPr/>
          </p:nvSpPr>
          <p:spPr>
            <a:xfrm>
              <a:off x="755904" y="718834"/>
              <a:ext cx="7416545" cy="403756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08273" y="916304"/>
              <a:ext cx="720090" cy="1367790"/>
            </a:xfrm>
            <a:custGeom>
              <a:avLst/>
              <a:gdLst/>
              <a:ahLst/>
              <a:cxnLst/>
              <a:rect l="l" t="t" r="r" b="b"/>
              <a:pathLst>
                <a:path w="720089" h="1367789">
                  <a:moveTo>
                    <a:pt x="0" y="683895"/>
                  </a:moveTo>
                  <a:lnTo>
                    <a:pt x="1471" y="621645"/>
                  </a:lnTo>
                  <a:lnTo>
                    <a:pt x="5800" y="560962"/>
                  </a:lnTo>
                  <a:lnTo>
                    <a:pt x="12861" y="502086"/>
                  </a:lnTo>
                  <a:lnTo>
                    <a:pt x="22525" y="445259"/>
                  </a:lnTo>
                  <a:lnTo>
                    <a:pt x="34666" y="390722"/>
                  </a:lnTo>
                  <a:lnTo>
                    <a:pt x="49157" y="338717"/>
                  </a:lnTo>
                  <a:lnTo>
                    <a:pt x="65870" y="289485"/>
                  </a:lnTo>
                  <a:lnTo>
                    <a:pt x="84679" y="243267"/>
                  </a:lnTo>
                  <a:lnTo>
                    <a:pt x="105456" y="200305"/>
                  </a:lnTo>
                  <a:lnTo>
                    <a:pt x="128074" y="160841"/>
                  </a:lnTo>
                  <a:lnTo>
                    <a:pt x="152406" y="125115"/>
                  </a:lnTo>
                  <a:lnTo>
                    <a:pt x="178324" y="93370"/>
                  </a:lnTo>
                  <a:lnTo>
                    <a:pt x="205703" y="65846"/>
                  </a:lnTo>
                  <a:lnTo>
                    <a:pt x="264331" y="24428"/>
                  </a:lnTo>
                  <a:lnTo>
                    <a:pt x="327274" y="2794"/>
                  </a:lnTo>
                  <a:lnTo>
                    <a:pt x="360045" y="0"/>
                  </a:lnTo>
                  <a:lnTo>
                    <a:pt x="392815" y="2794"/>
                  </a:lnTo>
                  <a:lnTo>
                    <a:pt x="455758" y="24428"/>
                  </a:lnTo>
                  <a:lnTo>
                    <a:pt x="514386" y="65846"/>
                  </a:lnTo>
                  <a:lnTo>
                    <a:pt x="541765" y="93370"/>
                  </a:lnTo>
                  <a:lnTo>
                    <a:pt x="567683" y="125115"/>
                  </a:lnTo>
                  <a:lnTo>
                    <a:pt x="592015" y="160841"/>
                  </a:lnTo>
                  <a:lnTo>
                    <a:pt x="614633" y="200305"/>
                  </a:lnTo>
                  <a:lnTo>
                    <a:pt x="635410" y="243267"/>
                  </a:lnTo>
                  <a:lnTo>
                    <a:pt x="654219" y="289485"/>
                  </a:lnTo>
                  <a:lnTo>
                    <a:pt x="670932" y="338717"/>
                  </a:lnTo>
                  <a:lnTo>
                    <a:pt x="685423" y="390722"/>
                  </a:lnTo>
                  <a:lnTo>
                    <a:pt x="697564" y="445259"/>
                  </a:lnTo>
                  <a:lnTo>
                    <a:pt x="707228" y="502086"/>
                  </a:lnTo>
                  <a:lnTo>
                    <a:pt x="714289" y="560962"/>
                  </a:lnTo>
                  <a:lnTo>
                    <a:pt x="718618" y="621645"/>
                  </a:lnTo>
                  <a:lnTo>
                    <a:pt x="720090" y="683895"/>
                  </a:lnTo>
                  <a:lnTo>
                    <a:pt x="718618" y="746144"/>
                  </a:lnTo>
                  <a:lnTo>
                    <a:pt x="714289" y="806827"/>
                  </a:lnTo>
                  <a:lnTo>
                    <a:pt x="707228" y="865703"/>
                  </a:lnTo>
                  <a:lnTo>
                    <a:pt x="697564" y="922530"/>
                  </a:lnTo>
                  <a:lnTo>
                    <a:pt x="685423" y="977067"/>
                  </a:lnTo>
                  <a:lnTo>
                    <a:pt x="670932" y="1029072"/>
                  </a:lnTo>
                  <a:lnTo>
                    <a:pt x="654219" y="1078304"/>
                  </a:lnTo>
                  <a:lnTo>
                    <a:pt x="635410" y="1124522"/>
                  </a:lnTo>
                  <a:lnTo>
                    <a:pt x="614633" y="1167484"/>
                  </a:lnTo>
                  <a:lnTo>
                    <a:pt x="592015" y="1206948"/>
                  </a:lnTo>
                  <a:lnTo>
                    <a:pt x="567683" y="1242674"/>
                  </a:lnTo>
                  <a:lnTo>
                    <a:pt x="541765" y="1274419"/>
                  </a:lnTo>
                  <a:lnTo>
                    <a:pt x="514386" y="1301943"/>
                  </a:lnTo>
                  <a:lnTo>
                    <a:pt x="455758" y="1343361"/>
                  </a:lnTo>
                  <a:lnTo>
                    <a:pt x="392815" y="1364995"/>
                  </a:lnTo>
                  <a:lnTo>
                    <a:pt x="360045" y="1367790"/>
                  </a:lnTo>
                  <a:lnTo>
                    <a:pt x="327274" y="1364995"/>
                  </a:lnTo>
                  <a:lnTo>
                    <a:pt x="264331" y="1343361"/>
                  </a:lnTo>
                  <a:lnTo>
                    <a:pt x="205703" y="1301943"/>
                  </a:lnTo>
                  <a:lnTo>
                    <a:pt x="178324" y="1274419"/>
                  </a:lnTo>
                  <a:lnTo>
                    <a:pt x="152406" y="1242674"/>
                  </a:lnTo>
                  <a:lnTo>
                    <a:pt x="128074" y="1206948"/>
                  </a:lnTo>
                  <a:lnTo>
                    <a:pt x="105456" y="1167484"/>
                  </a:lnTo>
                  <a:lnTo>
                    <a:pt x="84679" y="1124522"/>
                  </a:lnTo>
                  <a:lnTo>
                    <a:pt x="65870" y="1078304"/>
                  </a:lnTo>
                  <a:lnTo>
                    <a:pt x="49157" y="1029072"/>
                  </a:lnTo>
                  <a:lnTo>
                    <a:pt x="34666" y="977067"/>
                  </a:lnTo>
                  <a:lnTo>
                    <a:pt x="22525" y="922530"/>
                  </a:lnTo>
                  <a:lnTo>
                    <a:pt x="12861" y="865703"/>
                  </a:lnTo>
                  <a:lnTo>
                    <a:pt x="5800" y="806827"/>
                  </a:lnTo>
                  <a:lnTo>
                    <a:pt x="1471" y="746144"/>
                  </a:lnTo>
                  <a:lnTo>
                    <a:pt x="0" y="683895"/>
                  </a:lnTo>
                  <a:close/>
                </a:path>
              </a:pathLst>
            </a:custGeom>
            <a:ln w="2514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44</a:t>
            </a:fld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81788"/>
            <a:ext cx="4751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76C0"/>
                </a:solidFill>
              </a:rPr>
              <a:t>Further Documentation</a:t>
            </a:r>
            <a:r>
              <a:rPr sz="2400" spc="-25" dirty="0">
                <a:solidFill>
                  <a:srgbClr val="0076C0"/>
                </a:solidFill>
              </a:rPr>
              <a:t> </a:t>
            </a:r>
            <a:r>
              <a:rPr sz="2400" spc="-5" dirty="0">
                <a:solidFill>
                  <a:srgbClr val="0076C0"/>
                </a:solidFill>
              </a:rPr>
              <a:t>Information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83540" y="631647"/>
            <a:ext cx="6024880" cy="148844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FWPD </a:t>
            </a:r>
            <a:r>
              <a:rPr sz="2000" spc="-5" dirty="0">
                <a:latin typeface="Arial"/>
                <a:cs typeface="Arial"/>
              </a:rPr>
              <a:t>datasheet for </a:t>
            </a:r>
            <a:r>
              <a:rPr sz="2000" spc="-10" dirty="0">
                <a:latin typeface="Arial"/>
                <a:cs typeface="Arial"/>
              </a:rPr>
              <a:t>ADQ7</a:t>
            </a:r>
            <a:r>
              <a:rPr sz="2000" spc="-10" dirty="0">
                <a:solidFill>
                  <a:srgbClr val="0076C0"/>
                </a:solidFill>
                <a:latin typeface="Arial"/>
                <a:cs typeface="Arial"/>
              </a:rPr>
              <a:t> </a:t>
            </a:r>
            <a:r>
              <a:rPr sz="2000" u="heavy" spc="-5" dirty="0">
                <a:solidFill>
                  <a:srgbClr val="0076C0"/>
                </a:solidFill>
                <a:uFill>
                  <a:solidFill>
                    <a:srgbClr val="0076C0"/>
                  </a:solidFill>
                </a:uFill>
                <a:latin typeface="Arial"/>
                <a:cs typeface="Arial"/>
                <a:hlinkClick r:id="rId2"/>
              </a:rPr>
              <a:t>here</a:t>
            </a:r>
            <a:r>
              <a:rPr sz="2000" spc="-5" dirty="0">
                <a:solidFill>
                  <a:srgbClr val="0076C0"/>
                </a:solidFill>
                <a:latin typeface="Arial"/>
                <a:cs typeface="Arial"/>
                <a:hlinkClick r:id="rId2"/>
              </a:rPr>
              <a:t> </a:t>
            </a:r>
            <a:r>
              <a:rPr sz="2000" spc="-5" dirty="0">
                <a:latin typeface="Arial"/>
                <a:cs typeface="Arial"/>
              </a:rPr>
              <a:t>and </a:t>
            </a:r>
            <a:r>
              <a:rPr sz="2000" spc="-10" dirty="0">
                <a:latin typeface="Arial"/>
                <a:cs typeface="Arial"/>
              </a:rPr>
              <a:t>ADQ14</a:t>
            </a:r>
            <a:r>
              <a:rPr sz="2000" spc="-195" dirty="0">
                <a:solidFill>
                  <a:srgbClr val="0076C0"/>
                </a:solidFill>
                <a:latin typeface="Arial"/>
                <a:cs typeface="Arial"/>
                <a:hlinkClick r:id="rId3"/>
              </a:rPr>
              <a:t> </a:t>
            </a:r>
            <a:r>
              <a:rPr sz="2000" u="heavy" spc="-5" dirty="0">
                <a:solidFill>
                  <a:srgbClr val="0076C0"/>
                </a:solidFill>
                <a:uFill>
                  <a:solidFill>
                    <a:srgbClr val="0076C0"/>
                  </a:solidFill>
                </a:uFill>
                <a:latin typeface="Arial"/>
                <a:cs typeface="Arial"/>
                <a:hlinkClick r:id="rId3"/>
              </a:rPr>
              <a:t>here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FWPD </a:t>
            </a:r>
            <a:r>
              <a:rPr sz="2000" spc="-5" dirty="0">
                <a:latin typeface="Arial"/>
                <a:cs typeface="Arial"/>
              </a:rPr>
              <a:t>user guide for </a:t>
            </a:r>
            <a:r>
              <a:rPr sz="2000" spc="-10" dirty="0">
                <a:latin typeface="Arial"/>
                <a:cs typeface="Arial"/>
              </a:rPr>
              <a:t>ADQ7</a:t>
            </a:r>
            <a:r>
              <a:rPr sz="2000" spc="-10" dirty="0">
                <a:solidFill>
                  <a:srgbClr val="0076C0"/>
                </a:solidFill>
                <a:latin typeface="Arial"/>
                <a:cs typeface="Arial"/>
              </a:rPr>
              <a:t> </a:t>
            </a:r>
            <a:r>
              <a:rPr sz="2000" u="heavy" spc="-5" dirty="0">
                <a:solidFill>
                  <a:srgbClr val="0076C0"/>
                </a:solidFill>
                <a:uFill>
                  <a:solidFill>
                    <a:srgbClr val="0076C0"/>
                  </a:solidFill>
                </a:uFill>
                <a:latin typeface="Arial"/>
                <a:cs typeface="Arial"/>
                <a:hlinkClick r:id="rId4"/>
              </a:rPr>
              <a:t>here</a:t>
            </a:r>
            <a:r>
              <a:rPr sz="2000" spc="-5" dirty="0">
                <a:solidFill>
                  <a:srgbClr val="0076C0"/>
                </a:solidFill>
                <a:latin typeface="Arial"/>
                <a:cs typeface="Arial"/>
                <a:hlinkClick r:id="rId4"/>
              </a:rPr>
              <a:t> </a:t>
            </a:r>
            <a:r>
              <a:rPr sz="2000" spc="-5" dirty="0">
                <a:latin typeface="Arial"/>
                <a:cs typeface="Arial"/>
              </a:rPr>
              <a:t>and </a:t>
            </a:r>
            <a:r>
              <a:rPr sz="2000" spc="-10" dirty="0">
                <a:latin typeface="Arial"/>
                <a:cs typeface="Arial"/>
              </a:rPr>
              <a:t>ADQ14</a:t>
            </a:r>
            <a:r>
              <a:rPr sz="2000" spc="-180" dirty="0">
                <a:solidFill>
                  <a:srgbClr val="0076C0"/>
                </a:solidFill>
                <a:latin typeface="Arial"/>
                <a:cs typeface="Arial"/>
                <a:hlinkClick r:id="rId5"/>
              </a:rPr>
              <a:t> </a:t>
            </a:r>
            <a:r>
              <a:rPr sz="2000" u="heavy" spc="-5" dirty="0">
                <a:solidFill>
                  <a:srgbClr val="0076C0"/>
                </a:solidFill>
                <a:uFill>
                  <a:solidFill>
                    <a:srgbClr val="0076C0"/>
                  </a:solidFill>
                </a:uFill>
                <a:latin typeface="Arial"/>
                <a:cs typeface="Arial"/>
                <a:hlinkClick r:id="rId5"/>
              </a:rPr>
              <a:t>here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FWPD </a:t>
            </a:r>
            <a:r>
              <a:rPr sz="2000" spc="-5" dirty="0">
                <a:latin typeface="Arial"/>
                <a:cs typeface="Arial"/>
              </a:rPr>
              <a:t>website</a:t>
            </a:r>
            <a:r>
              <a:rPr sz="2000" spc="25" dirty="0">
                <a:solidFill>
                  <a:srgbClr val="0076C0"/>
                </a:solidFill>
                <a:latin typeface="Arial"/>
                <a:cs typeface="Arial"/>
              </a:rPr>
              <a:t> </a:t>
            </a:r>
            <a:r>
              <a:rPr sz="2000" u="heavy" spc="-5" dirty="0">
                <a:solidFill>
                  <a:srgbClr val="0076C0"/>
                </a:solidFill>
                <a:uFill>
                  <a:solidFill>
                    <a:srgbClr val="0076C0"/>
                  </a:solidFill>
                </a:uFill>
                <a:latin typeface="Arial"/>
                <a:cs typeface="Arial"/>
                <a:hlinkClick r:id="rId6"/>
              </a:rPr>
              <a:t>here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“The art of pulse detection” application note,</a:t>
            </a:r>
            <a:r>
              <a:rPr sz="2000" spc="-10" dirty="0">
                <a:solidFill>
                  <a:srgbClr val="0076C0"/>
                </a:solidFill>
                <a:latin typeface="Arial"/>
                <a:cs typeface="Arial"/>
              </a:rPr>
              <a:t> </a:t>
            </a:r>
            <a:r>
              <a:rPr sz="2000" u="heavy" spc="-5" dirty="0">
                <a:solidFill>
                  <a:srgbClr val="0076C0"/>
                </a:solidFill>
                <a:uFill>
                  <a:solidFill>
                    <a:srgbClr val="0076C0"/>
                  </a:solidFill>
                </a:uFill>
                <a:latin typeface="Arial"/>
                <a:cs typeface="Arial"/>
                <a:hlinkClick r:id="rId7"/>
              </a:rPr>
              <a:t>here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40941" y="2700527"/>
            <a:ext cx="6131560" cy="1779270"/>
            <a:chOff x="1440941" y="2700527"/>
            <a:chExt cx="6131560" cy="1779270"/>
          </a:xfrm>
        </p:grpSpPr>
        <p:sp>
          <p:nvSpPr>
            <p:cNvPr id="5" name="object 5"/>
            <p:cNvSpPr/>
            <p:nvPr/>
          </p:nvSpPr>
          <p:spPr>
            <a:xfrm>
              <a:off x="6276594" y="2700527"/>
              <a:ext cx="1295387" cy="177926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11645" y="2735580"/>
              <a:ext cx="1171955" cy="165582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06693" y="2730626"/>
              <a:ext cx="1182370" cy="1666239"/>
            </a:xfrm>
            <a:custGeom>
              <a:avLst/>
              <a:gdLst/>
              <a:ahLst/>
              <a:cxnLst/>
              <a:rect l="l" t="t" r="r" b="b"/>
              <a:pathLst>
                <a:path w="1182370" h="1666239">
                  <a:moveTo>
                    <a:pt x="0" y="0"/>
                  </a:moveTo>
                  <a:lnTo>
                    <a:pt x="1181862" y="0"/>
                  </a:lnTo>
                  <a:lnTo>
                    <a:pt x="1181862" y="1665732"/>
                  </a:lnTo>
                  <a:lnTo>
                    <a:pt x="0" y="1665732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31919" y="2700527"/>
              <a:ext cx="2385821" cy="177926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66971" y="2735579"/>
              <a:ext cx="2262377" cy="165582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62018" y="2730626"/>
              <a:ext cx="2272665" cy="1666239"/>
            </a:xfrm>
            <a:custGeom>
              <a:avLst/>
              <a:gdLst/>
              <a:ahLst/>
              <a:cxnLst/>
              <a:rect l="l" t="t" r="r" b="b"/>
              <a:pathLst>
                <a:path w="2272665" h="1666239">
                  <a:moveTo>
                    <a:pt x="0" y="0"/>
                  </a:moveTo>
                  <a:lnTo>
                    <a:pt x="2272283" y="0"/>
                  </a:lnTo>
                  <a:lnTo>
                    <a:pt x="2272283" y="1665732"/>
                  </a:lnTo>
                  <a:lnTo>
                    <a:pt x="0" y="1665732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40941" y="2700527"/>
              <a:ext cx="1293113" cy="177926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75993" y="2735580"/>
              <a:ext cx="1169669" cy="165582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71040" y="2730626"/>
              <a:ext cx="1179830" cy="1666239"/>
            </a:xfrm>
            <a:custGeom>
              <a:avLst/>
              <a:gdLst/>
              <a:ahLst/>
              <a:cxnLst/>
              <a:rect l="l" t="t" r="r" b="b"/>
              <a:pathLst>
                <a:path w="1179830" h="1666239">
                  <a:moveTo>
                    <a:pt x="0" y="0"/>
                  </a:moveTo>
                  <a:lnTo>
                    <a:pt x="1179575" y="0"/>
                  </a:lnTo>
                  <a:lnTo>
                    <a:pt x="1179575" y="1665732"/>
                  </a:lnTo>
                  <a:lnTo>
                    <a:pt x="0" y="1665732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92908" y="2700527"/>
              <a:ext cx="1280159" cy="177926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27959" y="2735579"/>
              <a:ext cx="1156715" cy="165582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23006" y="2730626"/>
              <a:ext cx="1167130" cy="1666239"/>
            </a:xfrm>
            <a:custGeom>
              <a:avLst/>
              <a:gdLst/>
              <a:ahLst/>
              <a:cxnLst/>
              <a:rect l="l" t="t" r="r" b="b"/>
              <a:pathLst>
                <a:path w="1167129" h="1666239">
                  <a:moveTo>
                    <a:pt x="0" y="0"/>
                  </a:moveTo>
                  <a:lnTo>
                    <a:pt x="1166621" y="0"/>
                  </a:lnTo>
                  <a:lnTo>
                    <a:pt x="1166621" y="1665732"/>
                  </a:lnTo>
                  <a:lnTo>
                    <a:pt x="0" y="1665732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45</a:t>
            </a:fld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105150"/>
          </a:xfrm>
          <a:custGeom>
            <a:avLst/>
            <a:gdLst/>
            <a:ahLst/>
            <a:cxnLst/>
            <a:rect l="l" t="t" r="r" b="b"/>
            <a:pathLst>
              <a:path w="9144000" h="3105150">
                <a:moveTo>
                  <a:pt x="9144000" y="0"/>
                </a:moveTo>
                <a:lnTo>
                  <a:pt x="0" y="0"/>
                </a:lnTo>
                <a:lnTo>
                  <a:pt x="0" y="3105150"/>
                </a:lnTo>
                <a:lnTo>
                  <a:pt x="9144000" y="310515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7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121" y="3270503"/>
            <a:ext cx="3995927" cy="557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43" y="1501140"/>
            <a:ext cx="1873757" cy="7879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2920" y="1592207"/>
            <a:ext cx="14312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</a:t>
            </a:r>
            <a:r>
              <a:rPr dirty="0"/>
              <a:t>ontacts</a:t>
            </a:r>
          </a:p>
        </p:txBody>
      </p:sp>
      <p:sp>
        <p:nvSpPr>
          <p:cNvPr id="6" name="object 6"/>
          <p:cNvSpPr/>
          <p:nvPr/>
        </p:nvSpPr>
        <p:spPr>
          <a:xfrm>
            <a:off x="163068" y="2087117"/>
            <a:ext cx="2363723" cy="5105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63796" y="3105150"/>
            <a:ext cx="4680585" cy="2038350"/>
          </a:xfrm>
          <a:custGeom>
            <a:avLst/>
            <a:gdLst/>
            <a:ahLst/>
            <a:cxnLst/>
            <a:rect l="l" t="t" r="r" b="b"/>
            <a:pathLst>
              <a:path w="4680584" h="2038350">
                <a:moveTo>
                  <a:pt x="4680204" y="0"/>
                </a:moveTo>
                <a:lnTo>
                  <a:pt x="0" y="0"/>
                </a:lnTo>
                <a:lnTo>
                  <a:pt x="0" y="2038350"/>
                </a:lnTo>
                <a:lnTo>
                  <a:pt x="4680204" y="2038350"/>
                </a:lnTo>
                <a:lnTo>
                  <a:pt x="4680204" y="0"/>
                </a:lnTo>
                <a:close/>
              </a:path>
            </a:pathLst>
          </a:custGeom>
          <a:solidFill>
            <a:srgbClr val="007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63796" y="0"/>
            <a:ext cx="4680204" cy="31051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11A71D-3053-4F1D-B27E-6B106F315435}"/>
              </a:ext>
            </a:extLst>
          </p:cNvPr>
          <p:cNvSpPr/>
          <p:nvPr/>
        </p:nvSpPr>
        <p:spPr>
          <a:xfrm>
            <a:off x="5133536" y="3828286"/>
            <a:ext cx="33407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Byron Gao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APAC(China) Application Engineer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Peng.Gao@Teledyne.com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81788"/>
            <a:ext cx="5143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76C0"/>
                </a:solidFill>
              </a:rPr>
              <a:t>Pulse Detection Application</a:t>
            </a:r>
            <a:r>
              <a:rPr sz="2400" spc="-135" dirty="0">
                <a:solidFill>
                  <a:srgbClr val="0076C0"/>
                </a:solidFill>
              </a:rPr>
              <a:t> </a:t>
            </a:r>
            <a:r>
              <a:rPr sz="2400" spc="-5" dirty="0">
                <a:solidFill>
                  <a:srgbClr val="0076C0"/>
                </a:solidFill>
              </a:rPr>
              <a:t>Examples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5128259" y="3504438"/>
            <a:ext cx="3835907" cy="1299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28259" y="696468"/>
            <a:ext cx="3835908" cy="12992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28260" y="2100833"/>
            <a:ext cx="3835907" cy="12992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3540" y="631647"/>
            <a:ext cx="2767330" cy="22199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Big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Physics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Time-of-flight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Scientific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instruments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LIDAR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RADAR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Neutron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time-of-flight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81788"/>
            <a:ext cx="3515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76C0"/>
                </a:solidFill>
              </a:rPr>
              <a:t>Pulse Detection</a:t>
            </a:r>
            <a:r>
              <a:rPr sz="2400" spc="-35" dirty="0">
                <a:solidFill>
                  <a:srgbClr val="0076C0"/>
                </a:solidFill>
              </a:rPr>
              <a:t> </a:t>
            </a:r>
            <a:r>
              <a:rPr sz="2400" spc="-5" dirty="0">
                <a:solidFill>
                  <a:srgbClr val="0076C0"/>
                </a:solidFill>
              </a:rPr>
              <a:t>Overview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4043171" y="667512"/>
            <a:ext cx="1057910" cy="406400"/>
          </a:xfrm>
          <a:custGeom>
            <a:avLst/>
            <a:gdLst/>
            <a:ahLst/>
            <a:cxnLst/>
            <a:rect l="l" t="t" r="r" b="b"/>
            <a:pathLst>
              <a:path w="1057910" h="406400">
                <a:moveTo>
                  <a:pt x="1017028" y="0"/>
                </a:moveTo>
                <a:lnTo>
                  <a:pt x="40627" y="0"/>
                </a:lnTo>
                <a:lnTo>
                  <a:pt x="24812" y="3192"/>
                </a:lnTo>
                <a:lnTo>
                  <a:pt x="11898" y="11896"/>
                </a:lnTo>
                <a:lnTo>
                  <a:pt x="3192" y="24806"/>
                </a:lnTo>
                <a:lnTo>
                  <a:pt x="0" y="40614"/>
                </a:lnTo>
                <a:lnTo>
                  <a:pt x="0" y="365531"/>
                </a:lnTo>
                <a:lnTo>
                  <a:pt x="3192" y="381339"/>
                </a:lnTo>
                <a:lnTo>
                  <a:pt x="11898" y="394249"/>
                </a:lnTo>
                <a:lnTo>
                  <a:pt x="24812" y="402953"/>
                </a:lnTo>
                <a:lnTo>
                  <a:pt x="40627" y="406145"/>
                </a:lnTo>
                <a:lnTo>
                  <a:pt x="1017028" y="406145"/>
                </a:lnTo>
                <a:lnTo>
                  <a:pt x="1032843" y="402953"/>
                </a:lnTo>
                <a:lnTo>
                  <a:pt x="1045757" y="394249"/>
                </a:lnTo>
                <a:lnTo>
                  <a:pt x="1054463" y="381339"/>
                </a:lnTo>
                <a:lnTo>
                  <a:pt x="1057656" y="365531"/>
                </a:lnTo>
                <a:lnTo>
                  <a:pt x="1057656" y="40614"/>
                </a:lnTo>
                <a:lnTo>
                  <a:pt x="1054463" y="24806"/>
                </a:lnTo>
                <a:lnTo>
                  <a:pt x="1045757" y="11896"/>
                </a:lnTo>
                <a:lnTo>
                  <a:pt x="1032843" y="3192"/>
                </a:lnTo>
                <a:lnTo>
                  <a:pt x="1017028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16107" y="761683"/>
            <a:ext cx="3124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43171" y="1098805"/>
            <a:ext cx="1057910" cy="584835"/>
            <a:chOff x="4043171" y="1098805"/>
            <a:chExt cx="1057910" cy="584835"/>
          </a:xfrm>
        </p:grpSpPr>
        <p:sp>
          <p:nvSpPr>
            <p:cNvPr id="6" name="object 6"/>
            <p:cNvSpPr/>
            <p:nvPr/>
          </p:nvSpPr>
          <p:spPr>
            <a:xfrm>
              <a:off x="4480558" y="1098805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43171" y="1276350"/>
              <a:ext cx="1057910" cy="407034"/>
            </a:xfrm>
            <a:custGeom>
              <a:avLst/>
              <a:gdLst/>
              <a:ahLst/>
              <a:cxnLst/>
              <a:rect l="l" t="t" r="r" b="b"/>
              <a:pathLst>
                <a:path w="1057910" h="407035">
                  <a:moveTo>
                    <a:pt x="1017028" y="0"/>
                  </a:moveTo>
                  <a:lnTo>
                    <a:pt x="40627" y="0"/>
                  </a:lnTo>
                  <a:lnTo>
                    <a:pt x="24812" y="3196"/>
                  </a:lnTo>
                  <a:lnTo>
                    <a:pt x="11898" y="11915"/>
                  </a:lnTo>
                  <a:lnTo>
                    <a:pt x="3192" y="24849"/>
                  </a:lnTo>
                  <a:lnTo>
                    <a:pt x="0" y="40690"/>
                  </a:lnTo>
                  <a:lnTo>
                    <a:pt x="0" y="366217"/>
                  </a:lnTo>
                  <a:lnTo>
                    <a:pt x="3192" y="382053"/>
                  </a:lnTo>
                  <a:lnTo>
                    <a:pt x="11898" y="394987"/>
                  </a:lnTo>
                  <a:lnTo>
                    <a:pt x="24812" y="403709"/>
                  </a:lnTo>
                  <a:lnTo>
                    <a:pt x="40627" y="406908"/>
                  </a:lnTo>
                  <a:lnTo>
                    <a:pt x="1017028" y="406908"/>
                  </a:lnTo>
                  <a:lnTo>
                    <a:pt x="1032843" y="403709"/>
                  </a:lnTo>
                  <a:lnTo>
                    <a:pt x="1045757" y="394987"/>
                  </a:lnTo>
                  <a:lnTo>
                    <a:pt x="1054463" y="382053"/>
                  </a:lnTo>
                  <a:lnTo>
                    <a:pt x="1057656" y="366217"/>
                  </a:lnTo>
                  <a:lnTo>
                    <a:pt x="1057656" y="40690"/>
                  </a:lnTo>
                  <a:lnTo>
                    <a:pt x="1054463" y="24849"/>
                  </a:lnTo>
                  <a:lnTo>
                    <a:pt x="1045757" y="11915"/>
                  </a:lnTo>
                  <a:lnTo>
                    <a:pt x="1032843" y="3196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263706" y="1295696"/>
            <a:ext cx="615950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74930" marR="5080" indent="-62865">
              <a:lnSpc>
                <a:spcPts val="1190"/>
              </a:lnSpc>
              <a:spcBef>
                <a:spcPts val="24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etection  window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043171" y="1708405"/>
            <a:ext cx="1057910" cy="584200"/>
            <a:chOff x="4043171" y="1708405"/>
            <a:chExt cx="1057910" cy="584200"/>
          </a:xfrm>
        </p:grpSpPr>
        <p:sp>
          <p:nvSpPr>
            <p:cNvPr id="10" name="object 10"/>
            <p:cNvSpPr/>
            <p:nvPr/>
          </p:nvSpPr>
          <p:spPr>
            <a:xfrm>
              <a:off x="4480558" y="1708405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43171" y="1885949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174553" y="1980585"/>
            <a:ext cx="7950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Coincidence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043171" y="2318005"/>
            <a:ext cx="1057910" cy="584200"/>
            <a:chOff x="4043171" y="2318005"/>
            <a:chExt cx="1057910" cy="584200"/>
          </a:xfrm>
        </p:grpSpPr>
        <p:sp>
          <p:nvSpPr>
            <p:cNvPr id="14" name="object 14"/>
            <p:cNvSpPr/>
            <p:nvPr/>
          </p:nvSpPr>
          <p:spPr>
            <a:xfrm>
              <a:off x="4480558" y="2318005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43171" y="2495549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275227" y="2514598"/>
            <a:ext cx="593090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108585">
              <a:lnSpc>
                <a:spcPts val="1190"/>
              </a:lnSpc>
              <a:spcBef>
                <a:spcPts val="24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  detection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043171" y="2927605"/>
            <a:ext cx="1057910" cy="584200"/>
            <a:chOff x="4043171" y="2927605"/>
            <a:chExt cx="1057910" cy="584200"/>
          </a:xfrm>
        </p:grpSpPr>
        <p:sp>
          <p:nvSpPr>
            <p:cNvPr id="18" name="object 18"/>
            <p:cNvSpPr/>
            <p:nvPr/>
          </p:nvSpPr>
          <p:spPr>
            <a:xfrm>
              <a:off x="4480558" y="2927605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43171" y="3105149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112068" y="3199488"/>
            <a:ext cx="918844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043171" y="3536443"/>
            <a:ext cx="1057910" cy="584835"/>
            <a:chOff x="4043171" y="3536443"/>
            <a:chExt cx="1057910" cy="584835"/>
          </a:xfrm>
        </p:grpSpPr>
        <p:sp>
          <p:nvSpPr>
            <p:cNvPr id="22" name="object 22"/>
            <p:cNvSpPr/>
            <p:nvPr/>
          </p:nvSpPr>
          <p:spPr>
            <a:xfrm>
              <a:off x="4480558" y="3536443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43171" y="3714750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5"/>
                  </a:lnTo>
                  <a:lnTo>
                    <a:pt x="1017028" y="406145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100639" y="3808939"/>
            <a:ext cx="94297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collection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043171" y="4146043"/>
            <a:ext cx="1057910" cy="584835"/>
            <a:chOff x="4043171" y="4146043"/>
            <a:chExt cx="1057910" cy="584835"/>
          </a:xfrm>
        </p:grpSpPr>
        <p:sp>
          <p:nvSpPr>
            <p:cNvPr id="26" name="object 26"/>
            <p:cNvSpPr/>
            <p:nvPr/>
          </p:nvSpPr>
          <p:spPr>
            <a:xfrm>
              <a:off x="4480558" y="4146043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043171" y="4323588"/>
              <a:ext cx="1057910" cy="407034"/>
            </a:xfrm>
            <a:custGeom>
              <a:avLst/>
              <a:gdLst/>
              <a:ahLst/>
              <a:cxnLst/>
              <a:rect l="l" t="t" r="r" b="b"/>
              <a:pathLst>
                <a:path w="1057910" h="407035">
                  <a:moveTo>
                    <a:pt x="1017028" y="0"/>
                  </a:moveTo>
                  <a:lnTo>
                    <a:pt x="40627" y="0"/>
                  </a:lnTo>
                  <a:lnTo>
                    <a:pt x="24812" y="3198"/>
                  </a:lnTo>
                  <a:lnTo>
                    <a:pt x="11898" y="11920"/>
                  </a:lnTo>
                  <a:lnTo>
                    <a:pt x="3192" y="24854"/>
                  </a:lnTo>
                  <a:lnTo>
                    <a:pt x="0" y="40690"/>
                  </a:lnTo>
                  <a:lnTo>
                    <a:pt x="0" y="366217"/>
                  </a:lnTo>
                  <a:lnTo>
                    <a:pt x="3192" y="382058"/>
                  </a:lnTo>
                  <a:lnTo>
                    <a:pt x="11898" y="394992"/>
                  </a:lnTo>
                  <a:lnTo>
                    <a:pt x="24812" y="403711"/>
                  </a:lnTo>
                  <a:lnTo>
                    <a:pt x="40627" y="406908"/>
                  </a:lnTo>
                  <a:lnTo>
                    <a:pt x="1017028" y="406908"/>
                  </a:lnTo>
                  <a:lnTo>
                    <a:pt x="1032843" y="403711"/>
                  </a:lnTo>
                  <a:lnTo>
                    <a:pt x="1045757" y="394992"/>
                  </a:lnTo>
                  <a:lnTo>
                    <a:pt x="1054463" y="382058"/>
                  </a:lnTo>
                  <a:lnTo>
                    <a:pt x="1057656" y="366217"/>
                  </a:lnTo>
                  <a:lnTo>
                    <a:pt x="1057656" y="40690"/>
                  </a:lnTo>
                  <a:lnTo>
                    <a:pt x="1054463" y="24854"/>
                  </a:lnTo>
                  <a:lnTo>
                    <a:pt x="1045757" y="11920"/>
                  </a:lnTo>
                  <a:lnTo>
                    <a:pt x="1032843" y="3198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085398" y="4342953"/>
            <a:ext cx="972185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40970" marR="5080" indent="-128905">
              <a:lnSpc>
                <a:spcPts val="1190"/>
              </a:lnSpc>
              <a:spcBef>
                <a:spcPts val="24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Latency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control  Timestamp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854439" y="654457"/>
            <a:ext cx="17983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Create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stable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  smooth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baseline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854439" y="1693293"/>
            <a:ext cx="27108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Channel trigger is conditioned  by activity on other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channels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54439" y="3051959"/>
            <a:ext cx="284734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Real-time analysis in the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FPGA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854439" y="4101782"/>
            <a:ext cx="26441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Ensures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constant minimum  data rate from the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digitizer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87304" y="1005416"/>
            <a:ext cx="19558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85" marR="5080" indent="-3302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Ignore pulses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outside  the detection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window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80514" y="2301417"/>
            <a:ext cx="30619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720" marR="5080" indent="-414655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Dynamic recording, dynamic level  </a:t>
            </a:r>
            <a:r>
              <a:rPr sz="1600" spc="-15" dirty="0">
                <a:latin typeface="Arial"/>
                <a:cs typeface="Arial"/>
              </a:rPr>
              <a:t>trigger, </a:t>
            </a:r>
            <a:r>
              <a:rPr sz="1600" spc="-5" dirty="0">
                <a:latin typeface="Arial"/>
                <a:cs typeface="Arial"/>
              </a:rPr>
              <a:t>and zero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suppression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69915" y="3434453"/>
            <a:ext cx="22726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3685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Flexible detection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  presentation of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metadata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80202" y="4275735"/>
            <a:ext cx="276415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Arial"/>
                <a:cs typeface="Arial"/>
              </a:rPr>
              <a:t>Timestamp </a:t>
            </a:r>
            <a:r>
              <a:rPr sz="1600" spc="-5" dirty="0">
                <a:latin typeface="Arial"/>
                <a:cs typeface="Arial"/>
              </a:rPr>
              <a:t>for real-time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timing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313176" y="860604"/>
            <a:ext cx="2480310" cy="3689985"/>
            <a:chOff x="3313176" y="860604"/>
            <a:chExt cx="2480310" cy="3689985"/>
          </a:xfrm>
        </p:grpSpPr>
        <p:sp>
          <p:nvSpPr>
            <p:cNvPr id="38" name="object 38"/>
            <p:cNvSpPr/>
            <p:nvPr/>
          </p:nvSpPr>
          <p:spPr>
            <a:xfrm>
              <a:off x="5163558" y="1959483"/>
              <a:ext cx="612775" cy="118745"/>
            </a:xfrm>
            <a:custGeom>
              <a:avLst/>
              <a:gdLst/>
              <a:ahLst/>
              <a:cxnLst/>
              <a:rect l="l" t="t" r="r" b="b"/>
              <a:pathLst>
                <a:path w="612775" h="118744">
                  <a:moveTo>
                    <a:pt x="612444" y="0"/>
                  </a:moveTo>
                  <a:lnTo>
                    <a:pt x="0" y="118325"/>
                  </a:lnTo>
                </a:path>
              </a:pathLst>
            </a:custGeom>
            <a:ln w="22098">
              <a:solidFill>
                <a:srgbClr val="A0A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101205" y="2037991"/>
              <a:ext cx="82550" cy="74930"/>
            </a:xfrm>
            <a:custGeom>
              <a:avLst/>
              <a:gdLst/>
              <a:ahLst/>
              <a:cxnLst/>
              <a:rect l="l" t="t" r="r" b="b"/>
              <a:pathLst>
                <a:path w="82550" h="74930">
                  <a:moveTo>
                    <a:pt x="67589" y="0"/>
                  </a:moveTo>
                  <a:lnTo>
                    <a:pt x="0" y="51866"/>
                  </a:lnTo>
                  <a:lnTo>
                    <a:pt x="82042" y="74815"/>
                  </a:lnTo>
                  <a:lnTo>
                    <a:pt x="67589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163558" y="3190113"/>
              <a:ext cx="612775" cy="118745"/>
            </a:xfrm>
            <a:custGeom>
              <a:avLst/>
              <a:gdLst/>
              <a:ahLst/>
              <a:cxnLst/>
              <a:rect l="l" t="t" r="r" b="b"/>
              <a:pathLst>
                <a:path w="612775" h="118745">
                  <a:moveTo>
                    <a:pt x="612444" y="0"/>
                  </a:moveTo>
                  <a:lnTo>
                    <a:pt x="0" y="118325"/>
                  </a:lnTo>
                </a:path>
              </a:pathLst>
            </a:custGeom>
            <a:ln w="22098">
              <a:solidFill>
                <a:srgbClr val="A0A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101205" y="3268621"/>
              <a:ext cx="82550" cy="74930"/>
            </a:xfrm>
            <a:custGeom>
              <a:avLst/>
              <a:gdLst/>
              <a:ahLst/>
              <a:cxnLst/>
              <a:rect l="l" t="t" r="r" b="b"/>
              <a:pathLst>
                <a:path w="82550" h="74929">
                  <a:moveTo>
                    <a:pt x="67589" y="0"/>
                  </a:moveTo>
                  <a:lnTo>
                    <a:pt x="0" y="51866"/>
                  </a:lnTo>
                  <a:lnTo>
                    <a:pt x="82042" y="74815"/>
                  </a:lnTo>
                  <a:lnTo>
                    <a:pt x="67589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163558" y="4397121"/>
              <a:ext cx="612775" cy="118745"/>
            </a:xfrm>
            <a:custGeom>
              <a:avLst/>
              <a:gdLst/>
              <a:ahLst/>
              <a:cxnLst/>
              <a:rect l="l" t="t" r="r" b="b"/>
              <a:pathLst>
                <a:path w="612775" h="118745">
                  <a:moveTo>
                    <a:pt x="612444" y="0"/>
                  </a:moveTo>
                  <a:lnTo>
                    <a:pt x="0" y="118325"/>
                  </a:lnTo>
                </a:path>
              </a:pathLst>
            </a:custGeom>
            <a:ln w="22098">
              <a:solidFill>
                <a:srgbClr val="A0A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101205" y="4475629"/>
              <a:ext cx="82550" cy="74930"/>
            </a:xfrm>
            <a:custGeom>
              <a:avLst/>
              <a:gdLst/>
              <a:ahLst/>
              <a:cxnLst/>
              <a:rect l="l" t="t" r="r" b="b"/>
              <a:pathLst>
                <a:path w="82550" h="74929">
                  <a:moveTo>
                    <a:pt x="67589" y="0"/>
                  </a:moveTo>
                  <a:lnTo>
                    <a:pt x="0" y="51866"/>
                  </a:lnTo>
                  <a:lnTo>
                    <a:pt x="82042" y="74815"/>
                  </a:lnTo>
                  <a:lnTo>
                    <a:pt x="67589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324225" y="1318640"/>
              <a:ext cx="612775" cy="118745"/>
            </a:xfrm>
            <a:custGeom>
              <a:avLst/>
              <a:gdLst/>
              <a:ahLst/>
              <a:cxnLst/>
              <a:rect l="l" t="t" r="r" b="b"/>
              <a:pathLst>
                <a:path w="612775" h="118744">
                  <a:moveTo>
                    <a:pt x="0" y="0"/>
                  </a:moveTo>
                  <a:lnTo>
                    <a:pt x="612444" y="118325"/>
                  </a:lnTo>
                </a:path>
              </a:pathLst>
            </a:custGeom>
            <a:ln w="22098">
              <a:solidFill>
                <a:srgbClr val="A0A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916981" y="1397149"/>
              <a:ext cx="82550" cy="74930"/>
            </a:xfrm>
            <a:custGeom>
              <a:avLst/>
              <a:gdLst/>
              <a:ahLst/>
              <a:cxnLst/>
              <a:rect l="l" t="t" r="r" b="b"/>
              <a:pathLst>
                <a:path w="82550" h="74930">
                  <a:moveTo>
                    <a:pt x="14452" y="0"/>
                  </a:moveTo>
                  <a:lnTo>
                    <a:pt x="0" y="74815"/>
                  </a:lnTo>
                  <a:lnTo>
                    <a:pt x="82041" y="51866"/>
                  </a:lnTo>
                  <a:lnTo>
                    <a:pt x="14452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158196" y="888728"/>
              <a:ext cx="624205" cy="10795"/>
            </a:xfrm>
            <a:custGeom>
              <a:avLst/>
              <a:gdLst/>
              <a:ahLst/>
              <a:cxnLst/>
              <a:rect l="l" t="t" r="r" b="b"/>
              <a:pathLst>
                <a:path w="624204" h="10794">
                  <a:moveTo>
                    <a:pt x="623697" y="0"/>
                  </a:moveTo>
                  <a:lnTo>
                    <a:pt x="0" y="10185"/>
                  </a:lnTo>
                </a:path>
              </a:pathLst>
            </a:custGeom>
            <a:ln w="22225">
              <a:solidFill>
                <a:srgbClr val="A0A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094713" y="860604"/>
              <a:ext cx="76835" cy="76200"/>
            </a:xfrm>
            <a:custGeom>
              <a:avLst/>
              <a:gdLst/>
              <a:ahLst/>
              <a:cxnLst/>
              <a:rect l="l" t="t" r="r" b="b"/>
              <a:pathLst>
                <a:path w="76835" h="76200">
                  <a:moveTo>
                    <a:pt x="75564" y="0"/>
                  </a:moveTo>
                  <a:lnTo>
                    <a:pt x="0" y="39344"/>
                  </a:lnTo>
                  <a:lnTo>
                    <a:pt x="76809" y="76187"/>
                  </a:lnTo>
                  <a:lnTo>
                    <a:pt x="75564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324225" y="2558414"/>
              <a:ext cx="612775" cy="118745"/>
            </a:xfrm>
            <a:custGeom>
              <a:avLst/>
              <a:gdLst/>
              <a:ahLst/>
              <a:cxnLst/>
              <a:rect l="l" t="t" r="r" b="b"/>
              <a:pathLst>
                <a:path w="612775" h="118744">
                  <a:moveTo>
                    <a:pt x="0" y="0"/>
                  </a:moveTo>
                  <a:lnTo>
                    <a:pt x="612444" y="118325"/>
                  </a:lnTo>
                </a:path>
              </a:pathLst>
            </a:custGeom>
            <a:ln w="22098">
              <a:solidFill>
                <a:srgbClr val="A0A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916981" y="2636923"/>
              <a:ext cx="82550" cy="74930"/>
            </a:xfrm>
            <a:custGeom>
              <a:avLst/>
              <a:gdLst/>
              <a:ahLst/>
              <a:cxnLst/>
              <a:rect l="l" t="t" r="r" b="b"/>
              <a:pathLst>
                <a:path w="82550" h="74930">
                  <a:moveTo>
                    <a:pt x="14452" y="0"/>
                  </a:moveTo>
                  <a:lnTo>
                    <a:pt x="0" y="74815"/>
                  </a:lnTo>
                  <a:lnTo>
                    <a:pt x="82041" y="51866"/>
                  </a:lnTo>
                  <a:lnTo>
                    <a:pt x="14452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324225" y="3776852"/>
              <a:ext cx="612775" cy="118745"/>
            </a:xfrm>
            <a:custGeom>
              <a:avLst/>
              <a:gdLst/>
              <a:ahLst/>
              <a:cxnLst/>
              <a:rect l="l" t="t" r="r" b="b"/>
              <a:pathLst>
                <a:path w="612775" h="118745">
                  <a:moveTo>
                    <a:pt x="0" y="0"/>
                  </a:moveTo>
                  <a:lnTo>
                    <a:pt x="612444" y="118325"/>
                  </a:lnTo>
                </a:path>
              </a:pathLst>
            </a:custGeom>
            <a:ln w="22098">
              <a:solidFill>
                <a:srgbClr val="A0A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916981" y="3855361"/>
              <a:ext cx="82550" cy="74930"/>
            </a:xfrm>
            <a:custGeom>
              <a:avLst/>
              <a:gdLst/>
              <a:ahLst/>
              <a:cxnLst/>
              <a:rect l="l" t="t" r="r" b="b"/>
              <a:pathLst>
                <a:path w="82550" h="74929">
                  <a:moveTo>
                    <a:pt x="14452" y="0"/>
                  </a:moveTo>
                  <a:lnTo>
                    <a:pt x="0" y="74815"/>
                  </a:lnTo>
                  <a:lnTo>
                    <a:pt x="82041" y="51866"/>
                  </a:lnTo>
                  <a:lnTo>
                    <a:pt x="14452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324225" y="4397121"/>
              <a:ext cx="612775" cy="118745"/>
            </a:xfrm>
            <a:custGeom>
              <a:avLst/>
              <a:gdLst/>
              <a:ahLst/>
              <a:cxnLst/>
              <a:rect l="l" t="t" r="r" b="b"/>
              <a:pathLst>
                <a:path w="612775" h="118745">
                  <a:moveTo>
                    <a:pt x="0" y="0"/>
                  </a:moveTo>
                  <a:lnTo>
                    <a:pt x="612444" y="118325"/>
                  </a:lnTo>
                </a:path>
              </a:pathLst>
            </a:custGeom>
            <a:ln w="22098">
              <a:solidFill>
                <a:srgbClr val="A0A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916981" y="4475629"/>
              <a:ext cx="82550" cy="74930"/>
            </a:xfrm>
            <a:custGeom>
              <a:avLst/>
              <a:gdLst/>
              <a:ahLst/>
              <a:cxnLst/>
              <a:rect l="l" t="t" r="r" b="b"/>
              <a:pathLst>
                <a:path w="82550" h="74929">
                  <a:moveTo>
                    <a:pt x="14452" y="0"/>
                  </a:moveTo>
                  <a:lnTo>
                    <a:pt x="0" y="74815"/>
                  </a:lnTo>
                  <a:lnTo>
                    <a:pt x="82041" y="51866"/>
                  </a:lnTo>
                  <a:lnTo>
                    <a:pt x="14452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55" name="object 5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81788"/>
            <a:ext cx="4772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76C0"/>
                </a:solidFill>
              </a:rPr>
              <a:t>Digital Baseline Stabilization</a:t>
            </a:r>
            <a:r>
              <a:rPr sz="2400" spc="5" dirty="0">
                <a:solidFill>
                  <a:srgbClr val="0076C0"/>
                </a:solidFill>
              </a:rPr>
              <a:t> </a:t>
            </a:r>
            <a:r>
              <a:rPr sz="2400" spc="-5" dirty="0">
                <a:solidFill>
                  <a:srgbClr val="0076C0"/>
                </a:solidFill>
              </a:rPr>
              <a:t>(DBS)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395477" y="699516"/>
            <a:ext cx="1057910" cy="406400"/>
          </a:xfrm>
          <a:custGeom>
            <a:avLst/>
            <a:gdLst/>
            <a:ahLst/>
            <a:cxnLst/>
            <a:rect l="l" t="t" r="r" b="b"/>
            <a:pathLst>
              <a:path w="1057910" h="406400">
                <a:moveTo>
                  <a:pt x="1017028" y="0"/>
                </a:moveTo>
                <a:lnTo>
                  <a:pt x="40627" y="0"/>
                </a:lnTo>
                <a:lnTo>
                  <a:pt x="24812" y="3192"/>
                </a:lnTo>
                <a:lnTo>
                  <a:pt x="11898" y="11896"/>
                </a:lnTo>
                <a:lnTo>
                  <a:pt x="3192" y="24806"/>
                </a:lnTo>
                <a:lnTo>
                  <a:pt x="0" y="40614"/>
                </a:lnTo>
                <a:lnTo>
                  <a:pt x="0" y="365531"/>
                </a:lnTo>
                <a:lnTo>
                  <a:pt x="3192" y="381339"/>
                </a:lnTo>
                <a:lnTo>
                  <a:pt x="11898" y="394249"/>
                </a:lnTo>
                <a:lnTo>
                  <a:pt x="24812" y="402953"/>
                </a:lnTo>
                <a:lnTo>
                  <a:pt x="40627" y="406145"/>
                </a:lnTo>
                <a:lnTo>
                  <a:pt x="1017028" y="406145"/>
                </a:lnTo>
                <a:lnTo>
                  <a:pt x="1032843" y="402953"/>
                </a:lnTo>
                <a:lnTo>
                  <a:pt x="1045757" y="394249"/>
                </a:lnTo>
                <a:lnTo>
                  <a:pt x="1054463" y="381339"/>
                </a:lnTo>
                <a:lnTo>
                  <a:pt x="1057656" y="365531"/>
                </a:lnTo>
                <a:lnTo>
                  <a:pt x="1057656" y="40614"/>
                </a:lnTo>
                <a:lnTo>
                  <a:pt x="1054463" y="24806"/>
                </a:lnTo>
                <a:lnTo>
                  <a:pt x="1045757" y="11896"/>
                </a:lnTo>
                <a:lnTo>
                  <a:pt x="1032843" y="3192"/>
                </a:lnTo>
                <a:lnTo>
                  <a:pt x="1017028" y="0"/>
                </a:lnTo>
                <a:close/>
              </a:path>
            </a:pathLst>
          </a:custGeom>
          <a:solidFill>
            <a:srgbClr val="007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8548" y="793979"/>
            <a:ext cx="3124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5477" y="1131571"/>
            <a:ext cx="1057910" cy="584200"/>
            <a:chOff x="395477" y="1131571"/>
            <a:chExt cx="1057910" cy="584200"/>
          </a:xfrm>
        </p:grpSpPr>
        <p:sp>
          <p:nvSpPr>
            <p:cNvPr id="6" name="object 6"/>
            <p:cNvSpPr/>
            <p:nvPr/>
          </p:nvSpPr>
          <p:spPr>
            <a:xfrm>
              <a:off x="832864" y="1131571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477" y="13091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5"/>
                  </a:lnTo>
                  <a:lnTo>
                    <a:pt x="1017028" y="406145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16148" y="1327993"/>
            <a:ext cx="615950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74930" marR="5080" indent="-62865">
              <a:lnSpc>
                <a:spcPts val="1190"/>
              </a:lnSpc>
              <a:spcBef>
                <a:spcPts val="24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etection  window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5477" y="1740407"/>
            <a:ext cx="1057910" cy="584835"/>
            <a:chOff x="395477" y="1740407"/>
            <a:chExt cx="1057910" cy="584835"/>
          </a:xfrm>
        </p:grpSpPr>
        <p:sp>
          <p:nvSpPr>
            <p:cNvPr id="10" name="object 10"/>
            <p:cNvSpPr/>
            <p:nvPr/>
          </p:nvSpPr>
          <p:spPr>
            <a:xfrm>
              <a:off x="832864" y="1740407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5477" y="19187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26994" y="2012881"/>
            <a:ext cx="7950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Coincidence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95477" y="2350009"/>
            <a:ext cx="1057910" cy="584835"/>
            <a:chOff x="395477" y="2350009"/>
            <a:chExt cx="1057910" cy="584835"/>
          </a:xfrm>
        </p:grpSpPr>
        <p:sp>
          <p:nvSpPr>
            <p:cNvPr id="14" name="object 14"/>
            <p:cNvSpPr/>
            <p:nvPr/>
          </p:nvSpPr>
          <p:spPr>
            <a:xfrm>
              <a:off x="832864" y="23500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5477" y="2527554"/>
              <a:ext cx="1057910" cy="407034"/>
            </a:xfrm>
            <a:custGeom>
              <a:avLst/>
              <a:gdLst/>
              <a:ahLst/>
              <a:cxnLst/>
              <a:rect l="l" t="t" r="r" b="b"/>
              <a:pathLst>
                <a:path w="1057910" h="407035">
                  <a:moveTo>
                    <a:pt x="1017028" y="0"/>
                  </a:moveTo>
                  <a:lnTo>
                    <a:pt x="40627" y="0"/>
                  </a:lnTo>
                  <a:lnTo>
                    <a:pt x="24812" y="3198"/>
                  </a:lnTo>
                  <a:lnTo>
                    <a:pt x="11898" y="11920"/>
                  </a:lnTo>
                  <a:lnTo>
                    <a:pt x="3192" y="24854"/>
                  </a:lnTo>
                  <a:lnTo>
                    <a:pt x="0" y="40690"/>
                  </a:lnTo>
                  <a:lnTo>
                    <a:pt x="0" y="366217"/>
                  </a:lnTo>
                  <a:lnTo>
                    <a:pt x="3192" y="382058"/>
                  </a:lnTo>
                  <a:lnTo>
                    <a:pt x="11898" y="394992"/>
                  </a:lnTo>
                  <a:lnTo>
                    <a:pt x="24812" y="403711"/>
                  </a:lnTo>
                  <a:lnTo>
                    <a:pt x="40627" y="406908"/>
                  </a:lnTo>
                  <a:lnTo>
                    <a:pt x="1017028" y="406908"/>
                  </a:lnTo>
                  <a:lnTo>
                    <a:pt x="1032843" y="403711"/>
                  </a:lnTo>
                  <a:lnTo>
                    <a:pt x="1045757" y="394992"/>
                  </a:lnTo>
                  <a:lnTo>
                    <a:pt x="1054463" y="382058"/>
                  </a:lnTo>
                  <a:lnTo>
                    <a:pt x="1057656" y="366217"/>
                  </a:lnTo>
                  <a:lnTo>
                    <a:pt x="1057656" y="40690"/>
                  </a:lnTo>
                  <a:lnTo>
                    <a:pt x="1054463" y="24854"/>
                  </a:lnTo>
                  <a:lnTo>
                    <a:pt x="1045757" y="11920"/>
                  </a:lnTo>
                  <a:lnTo>
                    <a:pt x="1032843" y="3198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27668" y="2546894"/>
            <a:ext cx="593090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108585">
              <a:lnSpc>
                <a:spcPts val="1190"/>
              </a:lnSpc>
              <a:spcBef>
                <a:spcPts val="24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  detection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95477" y="2959609"/>
            <a:ext cx="1057910" cy="584200"/>
            <a:chOff x="395477" y="2959609"/>
            <a:chExt cx="1057910" cy="584200"/>
          </a:xfrm>
        </p:grpSpPr>
        <p:sp>
          <p:nvSpPr>
            <p:cNvPr id="18" name="object 18"/>
            <p:cNvSpPr/>
            <p:nvPr/>
          </p:nvSpPr>
          <p:spPr>
            <a:xfrm>
              <a:off x="832864" y="29596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5477" y="31371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64510" y="3231784"/>
            <a:ext cx="918844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95477" y="3569209"/>
            <a:ext cx="1057910" cy="584200"/>
            <a:chOff x="395477" y="3569209"/>
            <a:chExt cx="1057910" cy="584200"/>
          </a:xfrm>
        </p:grpSpPr>
        <p:sp>
          <p:nvSpPr>
            <p:cNvPr id="22" name="object 22"/>
            <p:cNvSpPr/>
            <p:nvPr/>
          </p:nvSpPr>
          <p:spPr>
            <a:xfrm>
              <a:off x="832864" y="35692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5477" y="37467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53080" y="3841235"/>
            <a:ext cx="94297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collection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95477" y="4178808"/>
            <a:ext cx="1057910" cy="584200"/>
            <a:chOff x="395477" y="4178808"/>
            <a:chExt cx="1057910" cy="584200"/>
          </a:xfrm>
        </p:grpSpPr>
        <p:sp>
          <p:nvSpPr>
            <p:cNvPr id="26" name="object 26"/>
            <p:cNvSpPr/>
            <p:nvPr/>
          </p:nvSpPr>
          <p:spPr>
            <a:xfrm>
              <a:off x="832864" y="4178808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5477" y="43563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37840" y="4375249"/>
            <a:ext cx="972185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40970" marR="5080" indent="-128905">
              <a:lnSpc>
                <a:spcPts val="1190"/>
              </a:lnSpc>
              <a:spcBef>
                <a:spcPts val="24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Latency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control  Timestamp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98411" y="692910"/>
            <a:ext cx="46863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DBS tracks </a:t>
            </a: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slow</a:t>
            </a:r>
            <a:r>
              <a:rPr sz="2000" i="1" spc="-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and </a:t>
            </a: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periodic</a:t>
            </a:r>
            <a:r>
              <a:rPr sz="2000" i="1" spc="-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baseline  variations originating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from: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55611" y="1455673"/>
            <a:ext cx="4644390" cy="101346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530"/>
              </a:spcBef>
              <a:buClr>
                <a:srgbClr val="0076C0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800" spc="-20" dirty="0">
                <a:latin typeface="Arial"/>
                <a:cs typeface="Arial"/>
              </a:rPr>
              <a:t>Temperature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variations</a:t>
            </a:r>
            <a:endParaRPr sz="18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430"/>
              </a:spcBef>
              <a:buClr>
                <a:srgbClr val="0076C0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800" dirty="0">
                <a:latin typeface="Arial"/>
                <a:cs typeface="Arial"/>
              </a:rPr>
              <a:t>Component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aging</a:t>
            </a:r>
          </a:p>
          <a:p>
            <a:pPr marL="298450" indent="-285750">
              <a:lnSpc>
                <a:spcPct val="100000"/>
              </a:lnSpc>
              <a:spcBef>
                <a:spcPts val="434"/>
              </a:spcBef>
              <a:buClr>
                <a:srgbClr val="0076C0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800" spc="-5" dirty="0">
                <a:latin typeface="Arial"/>
                <a:cs typeface="Arial"/>
              </a:rPr>
              <a:t>Pattern noise from ADC </a:t>
            </a:r>
            <a:r>
              <a:rPr sz="1800" dirty="0">
                <a:latin typeface="Arial"/>
                <a:cs typeface="Arial"/>
              </a:rPr>
              <a:t>due </a:t>
            </a:r>
            <a:r>
              <a:rPr sz="1800" spc="-5" dirty="0">
                <a:latin typeface="Arial"/>
                <a:cs typeface="Arial"/>
              </a:rPr>
              <a:t>to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interleaving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98411" y="2655822"/>
            <a:ext cx="61804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DBS helps avoid false readings and/or performance  degradation: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55611" y="3418584"/>
            <a:ext cx="4478020" cy="101346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530"/>
              </a:spcBef>
              <a:buClr>
                <a:srgbClr val="0076C0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800" spc="-5" dirty="0">
                <a:latin typeface="Arial"/>
                <a:cs typeface="Arial"/>
              </a:rPr>
              <a:t>Missed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pulses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430"/>
              </a:spcBef>
              <a:buClr>
                <a:srgbClr val="0076C0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800" spc="-5" dirty="0">
                <a:latin typeface="Arial"/>
                <a:cs typeface="Arial"/>
              </a:rPr>
              <a:t>Erroneous detection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false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pulses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434"/>
              </a:spcBef>
              <a:buClr>
                <a:srgbClr val="0076C0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800" spc="-5" dirty="0">
                <a:latin typeface="Arial"/>
                <a:cs typeface="Arial"/>
              </a:rPr>
              <a:t>Incorrect analysis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pulse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characteristics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423404" y="666750"/>
            <a:ext cx="1325117" cy="13243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81788"/>
            <a:ext cx="5196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76C0"/>
                </a:solidFill>
              </a:rPr>
              <a:t>Digital Baseline Stabilization with</a:t>
            </a:r>
            <a:r>
              <a:rPr sz="2400" spc="10" dirty="0">
                <a:solidFill>
                  <a:srgbClr val="0076C0"/>
                </a:solidFill>
              </a:rPr>
              <a:t> </a:t>
            </a:r>
            <a:r>
              <a:rPr sz="2400" spc="-5" dirty="0">
                <a:solidFill>
                  <a:srgbClr val="0076C0"/>
                </a:solidFill>
              </a:rPr>
              <a:t>DBS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395477" y="699516"/>
            <a:ext cx="1057910" cy="406400"/>
          </a:xfrm>
          <a:custGeom>
            <a:avLst/>
            <a:gdLst/>
            <a:ahLst/>
            <a:cxnLst/>
            <a:rect l="l" t="t" r="r" b="b"/>
            <a:pathLst>
              <a:path w="1057910" h="406400">
                <a:moveTo>
                  <a:pt x="1017028" y="0"/>
                </a:moveTo>
                <a:lnTo>
                  <a:pt x="40627" y="0"/>
                </a:lnTo>
                <a:lnTo>
                  <a:pt x="24812" y="3192"/>
                </a:lnTo>
                <a:lnTo>
                  <a:pt x="11898" y="11896"/>
                </a:lnTo>
                <a:lnTo>
                  <a:pt x="3192" y="24806"/>
                </a:lnTo>
                <a:lnTo>
                  <a:pt x="0" y="40614"/>
                </a:lnTo>
                <a:lnTo>
                  <a:pt x="0" y="365531"/>
                </a:lnTo>
                <a:lnTo>
                  <a:pt x="3192" y="381339"/>
                </a:lnTo>
                <a:lnTo>
                  <a:pt x="11898" y="394249"/>
                </a:lnTo>
                <a:lnTo>
                  <a:pt x="24812" y="402953"/>
                </a:lnTo>
                <a:lnTo>
                  <a:pt x="40627" y="406145"/>
                </a:lnTo>
                <a:lnTo>
                  <a:pt x="1017028" y="406145"/>
                </a:lnTo>
                <a:lnTo>
                  <a:pt x="1032843" y="402953"/>
                </a:lnTo>
                <a:lnTo>
                  <a:pt x="1045757" y="394249"/>
                </a:lnTo>
                <a:lnTo>
                  <a:pt x="1054463" y="381339"/>
                </a:lnTo>
                <a:lnTo>
                  <a:pt x="1057656" y="365531"/>
                </a:lnTo>
                <a:lnTo>
                  <a:pt x="1057656" y="40614"/>
                </a:lnTo>
                <a:lnTo>
                  <a:pt x="1054463" y="24806"/>
                </a:lnTo>
                <a:lnTo>
                  <a:pt x="1045757" y="11896"/>
                </a:lnTo>
                <a:lnTo>
                  <a:pt x="1032843" y="3192"/>
                </a:lnTo>
                <a:lnTo>
                  <a:pt x="1017028" y="0"/>
                </a:lnTo>
                <a:close/>
              </a:path>
            </a:pathLst>
          </a:custGeom>
          <a:solidFill>
            <a:srgbClr val="007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8548" y="793979"/>
            <a:ext cx="3124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5477" y="1131571"/>
            <a:ext cx="1057910" cy="2411730"/>
            <a:chOff x="395477" y="1131571"/>
            <a:chExt cx="1057910" cy="2411730"/>
          </a:xfrm>
        </p:grpSpPr>
        <p:sp>
          <p:nvSpPr>
            <p:cNvPr id="6" name="object 6"/>
            <p:cNvSpPr/>
            <p:nvPr/>
          </p:nvSpPr>
          <p:spPr>
            <a:xfrm>
              <a:off x="832864" y="1131571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477" y="13091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5"/>
                  </a:lnTo>
                  <a:lnTo>
                    <a:pt x="1017028" y="406145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2864" y="1740407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5477" y="19187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864" y="23500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5477" y="2527553"/>
              <a:ext cx="1057910" cy="407034"/>
            </a:xfrm>
            <a:custGeom>
              <a:avLst/>
              <a:gdLst/>
              <a:ahLst/>
              <a:cxnLst/>
              <a:rect l="l" t="t" r="r" b="b"/>
              <a:pathLst>
                <a:path w="1057910" h="407035">
                  <a:moveTo>
                    <a:pt x="1017028" y="0"/>
                  </a:moveTo>
                  <a:lnTo>
                    <a:pt x="40627" y="0"/>
                  </a:lnTo>
                  <a:lnTo>
                    <a:pt x="24812" y="3198"/>
                  </a:lnTo>
                  <a:lnTo>
                    <a:pt x="11898" y="11920"/>
                  </a:lnTo>
                  <a:lnTo>
                    <a:pt x="3192" y="24854"/>
                  </a:lnTo>
                  <a:lnTo>
                    <a:pt x="0" y="40690"/>
                  </a:lnTo>
                  <a:lnTo>
                    <a:pt x="0" y="366217"/>
                  </a:lnTo>
                  <a:lnTo>
                    <a:pt x="3192" y="382058"/>
                  </a:lnTo>
                  <a:lnTo>
                    <a:pt x="11898" y="394992"/>
                  </a:lnTo>
                  <a:lnTo>
                    <a:pt x="24812" y="403711"/>
                  </a:lnTo>
                  <a:lnTo>
                    <a:pt x="40627" y="406908"/>
                  </a:lnTo>
                  <a:lnTo>
                    <a:pt x="1017028" y="406908"/>
                  </a:lnTo>
                  <a:lnTo>
                    <a:pt x="1032843" y="403711"/>
                  </a:lnTo>
                  <a:lnTo>
                    <a:pt x="1045757" y="394992"/>
                  </a:lnTo>
                  <a:lnTo>
                    <a:pt x="1054463" y="382058"/>
                  </a:lnTo>
                  <a:lnTo>
                    <a:pt x="1057656" y="366217"/>
                  </a:lnTo>
                  <a:lnTo>
                    <a:pt x="1057656" y="40690"/>
                  </a:lnTo>
                  <a:lnTo>
                    <a:pt x="1054463" y="24854"/>
                  </a:lnTo>
                  <a:lnTo>
                    <a:pt x="1045757" y="11920"/>
                  </a:lnTo>
                  <a:lnTo>
                    <a:pt x="1032843" y="3198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864" y="29596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5477" y="31371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64510" y="1327993"/>
            <a:ext cx="918844" cy="20967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63830" marR="156210" algn="ctr">
              <a:lnSpc>
                <a:spcPts val="1190"/>
              </a:lnSpc>
              <a:spcBef>
                <a:spcPts val="24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etection  window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Coincidence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"/>
              <a:cs typeface="Arial"/>
            </a:endParaRPr>
          </a:p>
          <a:p>
            <a:pPr marL="175260" marR="167640" indent="-635" algn="ctr">
              <a:lnSpc>
                <a:spcPts val="1190"/>
              </a:lnSpc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  detection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95477" y="3569209"/>
            <a:ext cx="1057910" cy="1193800"/>
            <a:chOff x="395477" y="3569209"/>
            <a:chExt cx="1057910" cy="1193800"/>
          </a:xfrm>
        </p:grpSpPr>
        <p:sp>
          <p:nvSpPr>
            <p:cNvPr id="16" name="object 16"/>
            <p:cNvSpPr/>
            <p:nvPr/>
          </p:nvSpPr>
          <p:spPr>
            <a:xfrm>
              <a:off x="832864" y="35692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5477" y="37467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2864" y="4178808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5477" y="43563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37840" y="3841235"/>
            <a:ext cx="972185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collection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"/>
              <a:cs typeface="Arial"/>
            </a:endParaRPr>
          </a:p>
          <a:p>
            <a:pPr marL="12065" marR="5080" algn="ctr">
              <a:lnSpc>
                <a:spcPts val="1190"/>
              </a:lnSpc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Latency</a:t>
            </a:r>
            <a:r>
              <a:rPr sz="11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control  Timestamp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298540" y="1583596"/>
            <a:ext cx="3872038" cy="1508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58538" y="3351733"/>
            <a:ext cx="6262935" cy="1157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698411" y="692910"/>
            <a:ext cx="348742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Baseline variation over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time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81788"/>
            <a:ext cx="4669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76C0"/>
                </a:solidFill>
              </a:rPr>
              <a:t>Pattern Noise Reduction with</a:t>
            </a:r>
            <a:r>
              <a:rPr sz="2400" spc="-25" dirty="0">
                <a:solidFill>
                  <a:srgbClr val="0076C0"/>
                </a:solidFill>
              </a:rPr>
              <a:t> </a:t>
            </a:r>
            <a:r>
              <a:rPr sz="2400" spc="-5" dirty="0">
                <a:solidFill>
                  <a:srgbClr val="0076C0"/>
                </a:solidFill>
              </a:rPr>
              <a:t>DBS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395477" y="699516"/>
            <a:ext cx="1057910" cy="406400"/>
          </a:xfrm>
          <a:custGeom>
            <a:avLst/>
            <a:gdLst/>
            <a:ahLst/>
            <a:cxnLst/>
            <a:rect l="l" t="t" r="r" b="b"/>
            <a:pathLst>
              <a:path w="1057910" h="406400">
                <a:moveTo>
                  <a:pt x="1017028" y="0"/>
                </a:moveTo>
                <a:lnTo>
                  <a:pt x="40627" y="0"/>
                </a:lnTo>
                <a:lnTo>
                  <a:pt x="24812" y="3192"/>
                </a:lnTo>
                <a:lnTo>
                  <a:pt x="11898" y="11896"/>
                </a:lnTo>
                <a:lnTo>
                  <a:pt x="3192" y="24806"/>
                </a:lnTo>
                <a:lnTo>
                  <a:pt x="0" y="40614"/>
                </a:lnTo>
                <a:lnTo>
                  <a:pt x="0" y="365531"/>
                </a:lnTo>
                <a:lnTo>
                  <a:pt x="3192" y="381339"/>
                </a:lnTo>
                <a:lnTo>
                  <a:pt x="11898" y="394249"/>
                </a:lnTo>
                <a:lnTo>
                  <a:pt x="24812" y="402953"/>
                </a:lnTo>
                <a:lnTo>
                  <a:pt x="40627" y="406145"/>
                </a:lnTo>
                <a:lnTo>
                  <a:pt x="1017028" y="406145"/>
                </a:lnTo>
                <a:lnTo>
                  <a:pt x="1032843" y="402953"/>
                </a:lnTo>
                <a:lnTo>
                  <a:pt x="1045757" y="394249"/>
                </a:lnTo>
                <a:lnTo>
                  <a:pt x="1054463" y="381339"/>
                </a:lnTo>
                <a:lnTo>
                  <a:pt x="1057656" y="365531"/>
                </a:lnTo>
                <a:lnTo>
                  <a:pt x="1057656" y="40614"/>
                </a:lnTo>
                <a:lnTo>
                  <a:pt x="1054463" y="24806"/>
                </a:lnTo>
                <a:lnTo>
                  <a:pt x="1045757" y="11896"/>
                </a:lnTo>
                <a:lnTo>
                  <a:pt x="1032843" y="3192"/>
                </a:lnTo>
                <a:lnTo>
                  <a:pt x="1017028" y="0"/>
                </a:lnTo>
                <a:close/>
              </a:path>
            </a:pathLst>
          </a:custGeom>
          <a:solidFill>
            <a:srgbClr val="007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8548" y="793979"/>
            <a:ext cx="3124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DB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5477" y="1131571"/>
            <a:ext cx="1057910" cy="584200"/>
            <a:chOff x="395477" y="1131571"/>
            <a:chExt cx="1057910" cy="584200"/>
          </a:xfrm>
        </p:grpSpPr>
        <p:sp>
          <p:nvSpPr>
            <p:cNvPr id="6" name="object 6"/>
            <p:cNvSpPr/>
            <p:nvPr/>
          </p:nvSpPr>
          <p:spPr>
            <a:xfrm>
              <a:off x="832864" y="1131571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477" y="13091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5"/>
                  </a:lnTo>
                  <a:lnTo>
                    <a:pt x="1017028" y="406145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16148" y="1327993"/>
            <a:ext cx="615950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74930" marR="5080" indent="-62865">
              <a:lnSpc>
                <a:spcPts val="1190"/>
              </a:lnSpc>
              <a:spcBef>
                <a:spcPts val="24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etection  window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5477" y="1740407"/>
            <a:ext cx="1057910" cy="584835"/>
            <a:chOff x="395477" y="1740407"/>
            <a:chExt cx="1057910" cy="584835"/>
          </a:xfrm>
        </p:grpSpPr>
        <p:sp>
          <p:nvSpPr>
            <p:cNvPr id="10" name="object 10"/>
            <p:cNvSpPr/>
            <p:nvPr/>
          </p:nvSpPr>
          <p:spPr>
            <a:xfrm>
              <a:off x="832864" y="1740407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5477" y="1918715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26994" y="2012881"/>
            <a:ext cx="7950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Coincidence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95477" y="2350009"/>
            <a:ext cx="1057910" cy="584835"/>
            <a:chOff x="395477" y="2350009"/>
            <a:chExt cx="1057910" cy="584835"/>
          </a:xfrm>
        </p:grpSpPr>
        <p:sp>
          <p:nvSpPr>
            <p:cNvPr id="14" name="object 14"/>
            <p:cNvSpPr/>
            <p:nvPr/>
          </p:nvSpPr>
          <p:spPr>
            <a:xfrm>
              <a:off x="832864" y="23500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5477" y="2527554"/>
              <a:ext cx="1057910" cy="407034"/>
            </a:xfrm>
            <a:custGeom>
              <a:avLst/>
              <a:gdLst/>
              <a:ahLst/>
              <a:cxnLst/>
              <a:rect l="l" t="t" r="r" b="b"/>
              <a:pathLst>
                <a:path w="1057910" h="407035">
                  <a:moveTo>
                    <a:pt x="1017028" y="0"/>
                  </a:moveTo>
                  <a:lnTo>
                    <a:pt x="40627" y="0"/>
                  </a:lnTo>
                  <a:lnTo>
                    <a:pt x="24812" y="3198"/>
                  </a:lnTo>
                  <a:lnTo>
                    <a:pt x="11898" y="11920"/>
                  </a:lnTo>
                  <a:lnTo>
                    <a:pt x="3192" y="24854"/>
                  </a:lnTo>
                  <a:lnTo>
                    <a:pt x="0" y="40690"/>
                  </a:lnTo>
                  <a:lnTo>
                    <a:pt x="0" y="366217"/>
                  </a:lnTo>
                  <a:lnTo>
                    <a:pt x="3192" y="382058"/>
                  </a:lnTo>
                  <a:lnTo>
                    <a:pt x="11898" y="394992"/>
                  </a:lnTo>
                  <a:lnTo>
                    <a:pt x="24812" y="403711"/>
                  </a:lnTo>
                  <a:lnTo>
                    <a:pt x="40627" y="406908"/>
                  </a:lnTo>
                  <a:lnTo>
                    <a:pt x="1017028" y="406908"/>
                  </a:lnTo>
                  <a:lnTo>
                    <a:pt x="1032843" y="403711"/>
                  </a:lnTo>
                  <a:lnTo>
                    <a:pt x="1045757" y="394992"/>
                  </a:lnTo>
                  <a:lnTo>
                    <a:pt x="1054463" y="382058"/>
                  </a:lnTo>
                  <a:lnTo>
                    <a:pt x="1057656" y="366217"/>
                  </a:lnTo>
                  <a:lnTo>
                    <a:pt x="1057656" y="40690"/>
                  </a:lnTo>
                  <a:lnTo>
                    <a:pt x="1054463" y="24854"/>
                  </a:lnTo>
                  <a:lnTo>
                    <a:pt x="1045757" y="11920"/>
                  </a:lnTo>
                  <a:lnTo>
                    <a:pt x="1032843" y="3198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27668" y="2546894"/>
            <a:ext cx="593090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108585">
              <a:lnSpc>
                <a:spcPts val="1190"/>
              </a:lnSpc>
              <a:spcBef>
                <a:spcPts val="24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  detection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95477" y="2959609"/>
            <a:ext cx="1057910" cy="584200"/>
            <a:chOff x="395477" y="2959609"/>
            <a:chExt cx="1057910" cy="584200"/>
          </a:xfrm>
        </p:grpSpPr>
        <p:sp>
          <p:nvSpPr>
            <p:cNvPr id="18" name="object 18"/>
            <p:cNvSpPr/>
            <p:nvPr/>
          </p:nvSpPr>
          <p:spPr>
            <a:xfrm>
              <a:off x="832864" y="29596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5477" y="31371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64510" y="3231784"/>
            <a:ext cx="918844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Pulse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95477" y="3569209"/>
            <a:ext cx="1057910" cy="584200"/>
            <a:chOff x="395477" y="3569209"/>
            <a:chExt cx="1057910" cy="584200"/>
          </a:xfrm>
        </p:grpSpPr>
        <p:sp>
          <p:nvSpPr>
            <p:cNvPr id="22" name="object 22"/>
            <p:cNvSpPr/>
            <p:nvPr/>
          </p:nvSpPr>
          <p:spPr>
            <a:xfrm>
              <a:off x="832864" y="3569209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5477" y="37467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53080" y="3841235"/>
            <a:ext cx="94297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collection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95477" y="4178808"/>
            <a:ext cx="1057910" cy="584200"/>
            <a:chOff x="395477" y="4178808"/>
            <a:chExt cx="1057910" cy="584200"/>
          </a:xfrm>
        </p:grpSpPr>
        <p:sp>
          <p:nvSpPr>
            <p:cNvPr id="26" name="object 26"/>
            <p:cNvSpPr/>
            <p:nvPr/>
          </p:nvSpPr>
          <p:spPr>
            <a:xfrm>
              <a:off x="832864" y="4178808"/>
              <a:ext cx="182879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5477" y="4356354"/>
              <a:ext cx="1057910" cy="406400"/>
            </a:xfrm>
            <a:custGeom>
              <a:avLst/>
              <a:gdLst/>
              <a:ahLst/>
              <a:cxnLst/>
              <a:rect l="l" t="t" r="r" b="b"/>
              <a:pathLst>
                <a:path w="1057910" h="406400">
                  <a:moveTo>
                    <a:pt x="1017028" y="0"/>
                  </a:moveTo>
                  <a:lnTo>
                    <a:pt x="40627" y="0"/>
                  </a:lnTo>
                  <a:lnTo>
                    <a:pt x="24812" y="3192"/>
                  </a:lnTo>
                  <a:lnTo>
                    <a:pt x="11898" y="11896"/>
                  </a:lnTo>
                  <a:lnTo>
                    <a:pt x="3192" y="24806"/>
                  </a:lnTo>
                  <a:lnTo>
                    <a:pt x="0" y="40614"/>
                  </a:lnTo>
                  <a:lnTo>
                    <a:pt x="0" y="365531"/>
                  </a:lnTo>
                  <a:lnTo>
                    <a:pt x="3192" y="381339"/>
                  </a:lnTo>
                  <a:lnTo>
                    <a:pt x="11898" y="394249"/>
                  </a:lnTo>
                  <a:lnTo>
                    <a:pt x="24812" y="402953"/>
                  </a:lnTo>
                  <a:lnTo>
                    <a:pt x="40627" y="406146"/>
                  </a:lnTo>
                  <a:lnTo>
                    <a:pt x="1017028" y="406146"/>
                  </a:lnTo>
                  <a:lnTo>
                    <a:pt x="1032843" y="402953"/>
                  </a:lnTo>
                  <a:lnTo>
                    <a:pt x="1045757" y="394249"/>
                  </a:lnTo>
                  <a:lnTo>
                    <a:pt x="1054463" y="381339"/>
                  </a:lnTo>
                  <a:lnTo>
                    <a:pt x="1057656" y="365531"/>
                  </a:lnTo>
                  <a:lnTo>
                    <a:pt x="1057656" y="40614"/>
                  </a:lnTo>
                  <a:lnTo>
                    <a:pt x="1054463" y="24806"/>
                  </a:lnTo>
                  <a:lnTo>
                    <a:pt x="1045757" y="11896"/>
                  </a:lnTo>
                  <a:lnTo>
                    <a:pt x="1032843" y="3192"/>
                  </a:lnTo>
                  <a:lnTo>
                    <a:pt x="101702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37840" y="4375249"/>
            <a:ext cx="972185" cy="3441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40970" marR="5080" indent="-128905">
              <a:lnSpc>
                <a:spcPts val="1190"/>
              </a:lnSpc>
              <a:spcBef>
                <a:spcPts val="24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Latency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control  Timestamp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98411" y="631645"/>
            <a:ext cx="6032500" cy="7569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Multiple interleaved ADC cores with </a:t>
            </a:r>
            <a:r>
              <a:rPr sz="2000" spc="-10" dirty="0">
                <a:latin typeface="Arial"/>
                <a:cs typeface="Arial"/>
              </a:rPr>
              <a:t>different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offset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7E7E7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Results in a periodic zig-zag pattern in the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output: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603632" y="2037588"/>
            <a:ext cx="2829421" cy="1731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5557265" y="1928622"/>
          <a:ext cx="3383277" cy="19453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5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5072"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309"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309"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072"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309"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072">
                <a:tc>
                  <a:txBody>
                    <a:bodyPr/>
                    <a:lstStyle/>
                    <a:p>
                      <a:pPr>
                        <a:lnSpc>
                          <a:spcPts val="975"/>
                        </a:lnSpc>
                        <a:spcBef>
                          <a:spcPts val="459"/>
                        </a:spcBef>
                        <a:tabLst>
                          <a:tab pos="718185" algn="l"/>
                        </a:tabLst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0	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75"/>
                        </a:lnSpc>
                        <a:spcBef>
                          <a:spcPts val="459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75"/>
                        </a:lnSpc>
                        <a:spcBef>
                          <a:spcPts val="459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75"/>
                        </a:lnSpc>
                        <a:spcBef>
                          <a:spcPts val="459"/>
                        </a:spcBef>
                      </a:pPr>
                      <a:r>
                        <a:rPr sz="900" spc="-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309"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4309"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5254382" y="1785806"/>
            <a:ext cx="222885" cy="216535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50"/>
              </a:spcBef>
            </a:pP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,5</a:t>
            </a:r>
            <a:endParaRPr sz="9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450"/>
              </a:spcBef>
            </a:pP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455"/>
              </a:spcBef>
            </a:pP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,5</a:t>
            </a:r>
            <a:endParaRPr sz="9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450"/>
              </a:spcBef>
            </a:pP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450"/>
              </a:spcBef>
            </a:pP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,5</a:t>
            </a:r>
            <a:endParaRPr sz="9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455"/>
              </a:spcBef>
            </a:pP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450"/>
              </a:spcBef>
            </a:pP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,5</a:t>
            </a:r>
            <a:endParaRPr sz="9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455"/>
              </a:spcBef>
            </a:pP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450"/>
              </a:spcBef>
            </a:pP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,5</a:t>
            </a:r>
            <a:endParaRPr sz="9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450"/>
              </a:spcBef>
            </a:pP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-1</a:t>
            </a:r>
            <a:endParaRPr sz="9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455"/>
              </a:spcBef>
            </a:pP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,5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776075" y="2000594"/>
            <a:ext cx="1506220" cy="1660525"/>
            <a:chOff x="1776075" y="2000594"/>
            <a:chExt cx="1506220" cy="1660525"/>
          </a:xfrm>
        </p:grpSpPr>
        <p:sp>
          <p:nvSpPr>
            <p:cNvPr id="34" name="object 34"/>
            <p:cNvSpPr/>
            <p:nvPr/>
          </p:nvSpPr>
          <p:spPr>
            <a:xfrm>
              <a:off x="1778609" y="2003135"/>
              <a:ext cx="1500932" cy="165535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778615" y="2003134"/>
              <a:ext cx="1501140" cy="1655445"/>
            </a:xfrm>
            <a:custGeom>
              <a:avLst/>
              <a:gdLst/>
              <a:ahLst/>
              <a:cxnLst/>
              <a:rect l="l" t="t" r="r" b="b"/>
              <a:pathLst>
                <a:path w="1501139" h="1655445">
                  <a:moveTo>
                    <a:pt x="0" y="1111"/>
                  </a:moveTo>
                  <a:lnTo>
                    <a:pt x="0" y="497"/>
                  </a:lnTo>
                  <a:lnTo>
                    <a:pt x="497" y="0"/>
                  </a:lnTo>
                  <a:lnTo>
                    <a:pt x="1110" y="0"/>
                  </a:lnTo>
                  <a:lnTo>
                    <a:pt x="1499822" y="0"/>
                  </a:lnTo>
                  <a:lnTo>
                    <a:pt x="1500436" y="0"/>
                  </a:lnTo>
                  <a:lnTo>
                    <a:pt x="1500933" y="497"/>
                  </a:lnTo>
                  <a:lnTo>
                    <a:pt x="1500933" y="1111"/>
                  </a:lnTo>
                  <a:lnTo>
                    <a:pt x="1500933" y="1654243"/>
                  </a:lnTo>
                  <a:lnTo>
                    <a:pt x="1500933" y="1654856"/>
                  </a:lnTo>
                  <a:lnTo>
                    <a:pt x="1500436" y="1655353"/>
                  </a:lnTo>
                  <a:lnTo>
                    <a:pt x="1499822" y="1655353"/>
                  </a:lnTo>
                  <a:lnTo>
                    <a:pt x="1110" y="1655354"/>
                  </a:lnTo>
                  <a:lnTo>
                    <a:pt x="497" y="1655353"/>
                  </a:lnTo>
                  <a:lnTo>
                    <a:pt x="0" y="1654856"/>
                  </a:lnTo>
                  <a:lnTo>
                    <a:pt x="0" y="1654243"/>
                  </a:lnTo>
                  <a:lnTo>
                    <a:pt x="0" y="1111"/>
                  </a:lnTo>
                  <a:close/>
                </a:path>
              </a:pathLst>
            </a:custGeom>
            <a:ln w="4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927714" y="2644387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60">
                  <a:moveTo>
                    <a:pt x="187862" y="0"/>
                  </a:moveTo>
                  <a:lnTo>
                    <a:pt x="0" y="0"/>
                  </a:lnTo>
                </a:path>
              </a:pathLst>
            </a:custGeom>
            <a:ln w="14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27712" y="3017219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60">
                  <a:moveTo>
                    <a:pt x="187861" y="0"/>
                  </a:moveTo>
                  <a:lnTo>
                    <a:pt x="0" y="0"/>
                  </a:lnTo>
                </a:path>
              </a:pathLst>
            </a:custGeom>
            <a:ln w="149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927713" y="3395029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60">
                  <a:moveTo>
                    <a:pt x="187862" y="0"/>
                  </a:moveTo>
                  <a:lnTo>
                    <a:pt x="0" y="0"/>
                  </a:lnTo>
                </a:path>
              </a:pathLst>
            </a:custGeom>
            <a:ln w="149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643380" y="2266597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60">
                  <a:moveTo>
                    <a:pt x="187860" y="0"/>
                  </a:moveTo>
                  <a:lnTo>
                    <a:pt x="0" y="0"/>
                  </a:lnTo>
                </a:path>
              </a:pathLst>
            </a:custGeom>
            <a:ln w="149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643399" y="2644410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60">
                  <a:moveTo>
                    <a:pt x="187863" y="0"/>
                  </a:moveTo>
                  <a:lnTo>
                    <a:pt x="0" y="0"/>
                  </a:lnTo>
                </a:path>
              </a:pathLst>
            </a:custGeom>
            <a:ln w="149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643374" y="3017236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60">
                  <a:moveTo>
                    <a:pt x="187859" y="0"/>
                  </a:moveTo>
                  <a:lnTo>
                    <a:pt x="0" y="0"/>
                  </a:lnTo>
                </a:path>
              </a:pathLst>
            </a:custGeom>
            <a:ln w="149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643387" y="3395037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60">
                  <a:moveTo>
                    <a:pt x="187862" y="0"/>
                  </a:moveTo>
                  <a:lnTo>
                    <a:pt x="0" y="0"/>
                  </a:lnTo>
                </a:path>
              </a:pathLst>
            </a:custGeom>
            <a:ln w="149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116568" y="2117476"/>
              <a:ext cx="527050" cy="298450"/>
            </a:xfrm>
            <a:custGeom>
              <a:avLst/>
              <a:gdLst/>
              <a:ahLst/>
              <a:cxnLst/>
              <a:rect l="l" t="t" r="r" b="b"/>
              <a:pathLst>
                <a:path w="527050" h="298450">
                  <a:moveTo>
                    <a:pt x="526813" y="298266"/>
                  </a:moveTo>
                  <a:lnTo>
                    <a:pt x="149098" y="298266"/>
                  </a:lnTo>
                  <a:lnTo>
                    <a:pt x="0" y="149133"/>
                  </a:lnTo>
                  <a:lnTo>
                    <a:pt x="149098" y="0"/>
                  </a:lnTo>
                  <a:lnTo>
                    <a:pt x="526813" y="0"/>
                  </a:lnTo>
                  <a:lnTo>
                    <a:pt x="526813" y="2982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116568" y="2117476"/>
              <a:ext cx="527050" cy="298450"/>
            </a:xfrm>
            <a:custGeom>
              <a:avLst/>
              <a:gdLst/>
              <a:ahLst/>
              <a:cxnLst/>
              <a:rect l="l" t="t" r="r" b="b"/>
              <a:pathLst>
                <a:path w="527050" h="298450">
                  <a:moveTo>
                    <a:pt x="526813" y="0"/>
                  </a:moveTo>
                  <a:lnTo>
                    <a:pt x="149098" y="0"/>
                  </a:lnTo>
                  <a:lnTo>
                    <a:pt x="0" y="149133"/>
                  </a:lnTo>
                  <a:lnTo>
                    <a:pt x="149098" y="298266"/>
                  </a:lnTo>
                  <a:lnTo>
                    <a:pt x="526813" y="298266"/>
                  </a:lnTo>
                  <a:lnTo>
                    <a:pt x="526813" y="0"/>
                  </a:lnTo>
                  <a:close/>
                </a:path>
              </a:pathLst>
            </a:custGeom>
            <a:ln w="14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2233215" y="2150984"/>
            <a:ext cx="359410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2108953" y="3238284"/>
            <a:ext cx="542290" cy="313690"/>
            <a:chOff x="2108953" y="3238284"/>
            <a:chExt cx="542290" cy="313690"/>
          </a:xfrm>
        </p:grpSpPr>
        <p:sp>
          <p:nvSpPr>
            <p:cNvPr id="47" name="object 47"/>
            <p:cNvSpPr/>
            <p:nvPr/>
          </p:nvSpPr>
          <p:spPr>
            <a:xfrm>
              <a:off x="2116573" y="3245903"/>
              <a:ext cx="527050" cy="298450"/>
            </a:xfrm>
            <a:custGeom>
              <a:avLst/>
              <a:gdLst/>
              <a:ahLst/>
              <a:cxnLst/>
              <a:rect l="l" t="t" r="r" b="b"/>
              <a:pathLst>
                <a:path w="527050" h="298450">
                  <a:moveTo>
                    <a:pt x="526817" y="298264"/>
                  </a:moveTo>
                  <a:lnTo>
                    <a:pt x="149099" y="298264"/>
                  </a:lnTo>
                  <a:lnTo>
                    <a:pt x="0" y="149132"/>
                  </a:lnTo>
                  <a:lnTo>
                    <a:pt x="149099" y="0"/>
                  </a:lnTo>
                  <a:lnTo>
                    <a:pt x="526817" y="0"/>
                  </a:lnTo>
                  <a:lnTo>
                    <a:pt x="526817" y="298264"/>
                  </a:lnTo>
                  <a:close/>
                </a:path>
              </a:pathLst>
            </a:custGeom>
            <a:solidFill>
              <a:srgbClr val="00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116573" y="3245904"/>
              <a:ext cx="527050" cy="298450"/>
            </a:xfrm>
            <a:custGeom>
              <a:avLst/>
              <a:gdLst/>
              <a:ahLst/>
              <a:cxnLst/>
              <a:rect l="l" t="t" r="r" b="b"/>
              <a:pathLst>
                <a:path w="527050" h="298450">
                  <a:moveTo>
                    <a:pt x="526817" y="0"/>
                  </a:moveTo>
                  <a:lnTo>
                    <a:pt x="149099" y="0"/>
                  </a:lnTo>
                  <a:lnTo>
                    <a:pt x="0" y="149132"/>
                  </a:lnTo>
                  <a:lnTo>
                    <a:pt x="149099" y="298264"/>
                  </a:lnTo>
                  <a:lnTo>
                    <a:pt x="526817" y="298264"/>
                  </a:lnTo>
                  <a:lnTo>
                    <a:pt x="526817" y="0"/>
                  </a:lnTo>
                  <a:close/>
                </a:path>
              </a:pathLst>
            </a:custGeom>
            <a:ln w="14912">
              <a:solidFill>
                <a:srgbClr val="0043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2233215" y="3278400"/>
            <a:ext cx="359410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2108956" y="2860480"/>
            <a:ext cx="542290" cy="313690"/>
            <a:chOff x="2108956" y="2860480"/>
            <a:chExt cx="542290" cy="313690"/>
          </a:xfrm>
        </p:grpSpPr>
        <p:sp>
          <p:nvSpPr>
            <p:cNvPr id="51" name="object 51"/>
            <p:cNvSpPr/>
            <p:nvPr/>
          </p:nvSpPr>
          <p:spPr>
            <a:xfrm>
              <a:off x="2116576" y="2868100"/>
              <a:ext cx="527050" cy="298450"/>
            </a:xfrm>
            <a:custGeom>
              <a:avLst/>
              <a:gdLst/>
              <a:ahLst/>
              <a:cxnLst/>
              <a:rect l="l" t="t" r="r" b="b"/>
              <a:pathLst>
                <a:path w="527050" h="298450">
                  <a:moveTo>
                    <a:pt x="526820" y="298263"/>
                  </a:moveTo>
                  <a:lnTo>
                    <a:pt x="149100" y="298263"/>
                  </a:lnTo>
                  <a:lnTo>
                    <a:pt x="0" y="149131"/>
                  </a:lnTo>
                  <a:lnTo>
                    <a:pt x="149100" y="0"/>
                  </a:lnTo>
                  <a:lnTo>
                    <a:pt x="526820" y="0"/>
                  </a:lnTo>
                  <a:lnTo>
                    <a:pt x="526820" y="298263"/>
                  </a:lnTo>
                  <a:close/>
                </a:path>
              </a:pathLst>
            </a:custGeom>
            <a:solidFill>
              <a:srgbClr val="33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116576" y="2868100"/>
              <a:ext cx="527050" cy="298450"/>
            </a:xfrm>
            <a:custGeom>
              <a:avLst/>
              <a:gdLst/>
              <a:ahLst/>
              <a:cxnLst/>
              <a:rect l="l" t="t" r="r" b="b"/>
              <a:pathLst>
                <a:path w="527050" h="298450">
                  <a:moveTo>
                    <a:pt x="526820" y="0"/>
                  </a:moveTo>
                  <a:lnTo>
                    <a:pt x="149100" y="0"/>
                  </a:lnTo>
                  <a:lnTo>
                    <a:pt x="0" y="149131"/>
                  </a:lnTo>
                  <a:lnTo>
                    <a:pt x="149100" y="298263"/>
                  </a:lnTo>
                  <a:lnTo>
                    <a:pt x="526820" y="298263"/>
                  </a:lnTo>
                  <a:lnTo>
                    <a:pt x="526820" y="0"/>
                  </a:lnTo>
                  <a:close/>
                </a:path>
              </a:pathLst>
            </a:custGeom>
            <a:ln w="14912">
              <a:solidFill>
                <a:srgbClr val="336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2233215" y="2902596"/>
            <a:ext cx="359410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2108951" y="2482681"/>
            <a:ext cx="542290" cy="318770"/>
            <a:chOff x="2108951" y="2482681"/>
            <a:chExt cx="542290" cy="318770"/>
          </a:xfrm>
        </p:grpSpPr>
        <p:sp>
          <p:nvSpPr>
            <p:cNvPr id="55" name="object 55"/>
            <p:cNvSpPr/>
            <p:nvPr/>
          </p:nvSpPr>
          <p:spPr>
            <a:xfrm>
              <a:off x="2116571" y="2490300"/>
              <a:ext cx="527050" cy="303530"/>
            </a:xfrm>
            <a:custGeom>
              <a:avLst/>
              <a:gdLst/>
              <a:ahLst/>
              <a:cxnLst/>
              <a:rect l="l" t="t" r="r" b="b"/>
              <a:pathLst>
                <a:path w="527050" h="303530">
                  <a:moveTo>
                    <a:pt x="526815" y="303235"/>
                  </a:moveTo>
                  <a:lnTo>
                    <a:pt x="151583" y="303235"/>
                  </a:lnTo>
                  <a:lnTo>
                    <a:pt x="0" y="151617"/>
                  </a:lnTo>
                  <a:lnTo>
                    <a:pt x="151583" y="0"/>
                  </a:lnTo>
                  <a:lnTo>
                    <a:pt x="526815" y="0"/>
                  </a:lnTo>
                  <a:lnTo>
                    <a:pt x="526815" y="303235"/>
                  </a:lnTo>
                  <a:close/>
                </a:path>
              </a:pathLst>
            </a:custGeom>
            <a:solidFill>
              <a:srgbClr val="7E1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116571" y="2490301"/>
              <a:ext cx="527050" cy="303530"/>
            </a:xfrm>
            <a:custGeom>
              <a:avLst/>
              <a:gdLst/>
              <a:ahLst/>
              <a:cxnLst/>
              <a:rect l="l" t="t" r="r" b="b"/>
              <a:pathLst>
                <a:path w="527050" h="303530">
                  <a:moveTo>
                    <a:pt x="526815" y="0"/>
                  </a:moveTo>
                  <a:lnTo>
                    <a:pt x="151583" y="0"/>
                  </a:lnTo>
                  <a:lnTo>
                    <a:pt x="0" y="151617"/>
                  </a:lnTo>
                  <a:lnTo>
                    <a:pt x="151583" y="303235"/>
                  </a:lnTo>
                  <a:lnTo>
                    <a:pt x="526815" y="303235"/>
                  </a:lnTo>
                  <a:lnTo>
                    <a:pt x="526815" y="0"/>
                  </a:lnTo>
                  <a:close/>
                </a:path>
              </a:pathLst>
            </a:custGeom>
            <a:ln w="14912">
              <a:solidFill>
                <a:srgbClr val="7E13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2233215" y="2526790"/>
            <a:ext cx="359410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1704064" y="2259131"/>
            <a:ext cx="1649095" cy="1135380"/>
            <a:chOff x="1704064" y="2259131"/>
            <a:chExt cx="1649095" cy="1135380"/>
          </a:xfrm>
        </p:grpSpPr>
        <p:sp>
          <p:nvSpPr>
            <p:cNvPr id="59" name="object 59"/>
            <p:cNvSpPr/>
            <p:nvPr/>
          </p:nvSpPr>
          <p:spPr>
            <a:xfrm>
              <a:off x="1927710" y="2266598"/>
              <a:ext cx="0" cy="1127760"/>
            </a:xfrm>
            <a:custGeom>
              <a:avLst/>
              <a:gdLst/>
              <a:ahLst/>
              <a:cxnLst/>
              <a:rect l="l" t="t" r="r" b="b"/>
              <a:pathLst>
                <a:path h="1127760">
                  <a:moveTo>
                    <a:pt x="0" y="1127412"/>
                  </a:moveTo>
                  <a:lnTo>
                    <a:pt x="0" y="0"/>
                  </a:lnTo>
                </a:path>
              </a:pathLst>
            </a:custGeom>
            <a:ln w="14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04064" y="2828325"/>
              <a:ext cx="226060" cy="0"/>
            </a:xfrm>
            <a:custGeom>
              <a:avLst/>
              <a:gdLst/>
              <a:ahLst/>
              <a:cxnLst/>
              <a:rect l="l" t="t" r="r" b="b"/>
              <a:pathLst>
                <a:path w="226060">
                  <a:moveTo>
                    <a:pt x="225432" y="0"/>
                  </a:moveTo>
                  <a:lnTo>
                    <a:pt x="0" y="0"/>
                  </a:lnTo>
                </a:path>
              </a:pathLst>
            </a:custGeom>
            <a:ln w="149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927721" y="2266588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60">
                  <a:moveTo>
                    <a:pt x="187866" y="0"/>
                  </a:moveTo>
                  <a:lnTo>
                    <a:pt x="0" y="0"/>
                  </a:lnTo>
                </a:path>
              </a:pathLst>
            </a:custGeom>
            <a:ln w="14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906804" y="2803480"/>
              <a:ext cx="146050" cy="459740"/>
            </a:xfrm>
            <a:custGeom>
              <a:avLst/>
              <a:gdLst/>
              <a:ahLst/>
              <a:cxnLst/>
              <a:rect l="l" t="t" r="r" b="b"/>
              <a:pathLst>
                <a:path w="146050" h="459739">
                  <a:moveTo>
                    <a:pt x="0" y="0"/>
                  </a:moveTo>
                  <a:lnTo>
                    <a:pt x="2749" y="86127"/>
                  </a:lnTo>
                  <a:lnTo>
                    <a:pt x="10423" y="161491"/>
                  </a:lnTo>
                  <a:lnTo>
                    <a:pt x="22159" y="226778"/>
                  </a:lnTo>
                  <a:lnTo>
                    <a:pt x="37096" y="282677"/>
                  </a:lnTo>
                  <a:lnTo>
                    <a:pt x="54370" y="329876"/>
                  </a:lnTo>
                  <a:lnTo>
                    <a:pt x="73119" y="369064"/>
                  </a:lnTo>
                  <a:lnTo>
                    <a:pt x="111597" y="426153"/>
                  </a:lnTo>
                  <a:lnTo>
                    <a:pt x="129600" y="445432"/>
                  </a:lnTo>
                  <a:lnTo>
                    <a:pt x="145630" y="459451"/>
                  </a:lnTo>
                </a:path>
              </a:pathLst>
            </a:custGeom>
            <a:ln w="49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036250" y="3242515"/>
              <a:ext cx="44450" cy="38100"/>
            </a:xfrm>
            <a:custGeom>
              <a:avLst/>
              <a:gdLst/>
              <a:ahLst/>
              <a:cxnLst/>
              <a:rect l="l" t="t" r="r" b="b"/>
              <a:pathLst>
                <a:path w="44450" h="38100">
                  <a:moveTo>
                    <a:pt x="44296" y="37975"/>
                  </a:moveTo>
                  <a:lnTo>
                    <a:pt x="0" y="33757"/>
                  </a:lnTo>
                  <a:lnTo>
                    <a:pt x="21092" y="0"/>
                  </a:lnTo>
                  <a:lnTo>
                    <a:pt x="44296" y="37975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906798" y="2341173"/>
              <a:ext cx="173990" cy="482600"/>
            </a:xfrm>
            <a:custGeom>
              <a:avLst/>
              <a:gdLst/>
              <a:ahLst/>
              <a:cxnLst/>
              <a:rect l="l" t="t" r="r" b="b"/>
              <a:pathLst>
                <a:path w="173989" h="482600">
                  <a:moveTo>
                    <a:pt x="0" y="482007"/>
                  </a:moveTo>
                  <a:lnTo>
                    <a:pt x="27150" y="231724"/>
                  </a:lnTo>
                  <a:lnTo>
                    <a:pt x="86881" y="85475"/>
                  </a:lnTo>
                  <a:lnTo>
                    <a:pt x="146612" y="16990"/>
                  </a:lnTo>
                  <a:lnTo>
                    <a:pt x="173763" y="0"/>
                  </a:lnTo>
                </a:path>
              </a:pathLst>
            </a:custGeom>
            <a:ln w="49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165234" y="2828334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60">
                  <a:moveTo>
                    <a:pt x="187862" y="0"/>
                  </a:moveTo>
                  <a:lnTo>
                    <a:pt x="0" y="0"/>
                  </a:lnTo>
                </a:path>
              </a:pathLst>
            </a:custGeom>
            <a:ln w="149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142868" y="2805956"/>
              <a:ext cx="45085" cy="45085"/>
            </a:xfrm>
            <a:custGeom>
              <a:avLst/>
              <a:gdLst/>
              <a:ahLst/>
              <a:cxnLst/>
              <a:rect l="l" t="t" r="r" b="b"/>
              <a:pathLst>
                <a:path w="45085" h="45085">
                  <a:moveTo>
                    <a:pt x="22366" y="44739"/>
                  </a:moveTo>
                  <a:lnTo>
                    <a:pt x="13661" y="42982"/>
                  </a:lnTo>
                  <a:lnTo>
                    <a:pt x="6552" y="38188"/>
                  </a:lnTo>
                  <a:lnTo>
                    <a:pt x="1758" y="31078"/>
                  </a:lnTo>
                  <a:lnTo>
                    <a:pt x="0" y="22371"/>
                  </a:lnTo>
                  <a:lnTo>
                    <a:pt x="1756" y="13664"/>
                  </a:lnTo>
                  <a:lnTo>
                    <a:pt x="6549" y="6553"/>
                  </a:lnTo>
                  <a:lnTo>
                    <a:pt x="13657" y="1758"/>
                  </a:lnTo>
                  <a:lnTo>
                    <a:pt x="22362" y="0"/>
                  </a:lnTo>
                  <a:lnTo>
                    <a:pt x="31068" y="1757"/>
                  </a:lnTo>
                  <a:lnTo>
                    <a:pt x="38177" y="6550"/>
                  </a:lnTo>
                  <a:lnTo>
                    <a:pt x="42971" y="13660"/>
                  </a:lnTo>
                  <a:lnTo>
                    <a:pt x="44729" y="22367"/>
                  </a:lnTo>
                  <a:lnTo>
                    <a:pt x="42972" y="31074"/>
                  </a:lnTo>
                  <a:lnTo>
                    <a:pt x="38180" y="38185"/>
                  </a:lnTo>
                  <a:lnTo>
                    <a:pt x="31072" y="42980"/>
                  </a:lnTo>
                  <a:lnTo>
                    <a:pt x="22366" y="447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827267" y="2266599"/>
              <a:ext cx="338455" cy="563880"/>
            </a:xfrm>
            <a:custGeom>
              <a:avLst/>
              <a:gdLst/>
              <a:ahLst/>
              <a:cxnLst/>
              <a:rect l="l" t="t" r="r" b="b"/>
              <a:pathLst>
                <a:path w="338455" h="563880">
                  <a:moveTo>
                    <a:pt x="338158" y="563720"/>
                  </a:moveTo>
                  <a:lnTo>
                    <a:pt x="0" y="0"/>
                  </a:lnTo>
                </a:path>
              </a:pathLst>
            </a:custGeom>
            <a:ln w="149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" name="object 68"/>
          <p:cNvGrpSpPr/>
          <p:nvPr/>
        </p:nvGrpSpPr>
        <p:grpSpPr>
          <a:xfrm>
            <a:off x="3493770" y="1915665"/>
            <a:ext cx="1697355" cy="1974850"/>
            <a:chOff x="3493770" y="1915665"/>
            <a:chExt cx="1697355" cy="1974850"/>
          </a:xfrm>
        </p:grpSpPr>
        <p:sp>
          <p:nvSpPr>
            <p:cNvPr id="69" name="object 69"/>
            <p:cNvSpPr/>
            <p:nvPr/>
          </p:nvSpPr>
          <p:spPr>
            <a:xfrm>
              <a:off x="3501771" y="2609698"/>
              <a:ext cx="1369695" cy="709295"/>
            </a:xfrm>
            <a:custGeom>
              <a:avLst/>
              <a:gdLst/>
              <a:ahLst/>
              <a:cxnLst/>
              <a:rect l="l" t="t" r="r" b="b"/>
              <a:pathLst>
                <a:path w="1369695" h="709295">
                  <a:moveTo>
                    <a:pt x="0" y="18061"/>
                  </a:moveTo>
                  <a:lnTo>
                    <a:pt x="36421" y="23338"/>
                  </a:lnTo>
                  <a:lnTo>
                    <a:pt x="83270" y="31610"/>
                  </a:lnTo>
                  <a:lnTo>
                    <a:pt x="132562" y="39222"/>
                  </a:lnTo>
                  <a:lnTo>
                    <a:pt x="176314" y="42521"/>
                  </a:lnTo>
                  <a:lnTo>
                    <a:pt x="210954" y="39074"/>
                  </a:lnTo>
                  <a:lnTo>
                    <a:pt x="241222" y="31317"/>
                  </a:lnTo>
                  <a:lnTo>
                    <a:pt x="271592" y="22897"/>
                  </a:lnTo>
                  <a:lnTo>
                    <a:pt x="306539" y="17464"/>
                  </a:lnTo>
                  <a:lnTo>
                    <a:pt x="355121" y="16128"/>
                  </a:lnTo>
                  <a:lnTo>
                    <a:pt x="412329" y="16900"/>
                  </a:lnTo>
                  <a:lnTo>
                    <a:pt x="461543" y="18780"/>
                  </a:lnTo>
                  <a:lnTo>
                    <a:pt x="508791" y="40815"/>
                  </a:lnTo>
                  <a:lnTo>
                    <a:pt x="550472" y="82074"/>
                  </a:lnTo>
                  <a:lnTo>
                    <a:pt x="574586" y="114719"/>
                  </a:lnTo>
                  <a:lnTo>
                    <a:pt x="574631" y="119555"/>
                  </a:lnTo>
                  <a:lnTo>
                    <a:pt x="575741" y="125173"/>
                  </a:lnTo>
                  <a:lnTo>
                    <a:pt x="577144" y="133647"/>
                  </a:lnTo>
                  <a:lnTo>
                    <a:pt x="578588" y="142113"/>
                  </a:lnTo>
                  <a:lnTo>
                    <a:pt x="579958" y="150596"/>
                  </a:lnTo>
                  <a:lnTo>
                    <a:pt x="581139" y="159120"/>
                  </a:lnTo>
                  <a:lnTo>
                    <a:pt x="582573" y="172692"/>
                  </a:lnTo>
                  <a:lnTo>
                    <a:pt x="583766" y="186304"/>
                  </a:lnTo>
                  <a:lnTo>
                    <a:pt x="584995" y="199907"/>
                  </a:lnTo>
                  <a:lnTo>
                    <a:pt x="586536" y="213450"/>
                  </a:lnTo>
                  <a:lnTo>
                    <a:pt x="587640" y="220306"/>
                  </a:lnTo>
                  <a:lnTo>
                    <a:pt x="589016" y="227090"/>
                  </a:lnTo>
                  <a:lnTo>
                    <a:pt x="590501" y="233846"/>
                  </a:lnTo>
                  <a:lnTo>
                    <a:pt x="591934" y="240616"/>
                  </a:lnTo>
                  <a:lnTo>
                    <a:pt x="593174" y="269485"/>
                  </a:lnTo>
                  <a:lnTo>
                    <a:pt x="594347" y="298361"/>
                  </a:lnTo>
                  <a:lnTo>
                    <a:pt x="595663" y="327225"/>
                  </a:lnTo>
                  <a:lnTo>
                    <a:pt x="597331" y="356059"/>
                  </a:lnTo>
                  <a:lnTo>
                    <a:pt x="598398" y="367983"/>
                  </a:lnTo>
                  <a:lnTo>
                    <a:pt x="599835" y="379855"/>
                  </a:lnTo>
                  <a:lnTo>
                    <a:pt x="601369" y="391713"/>
                  </a:lnTo>
                  <a:lnTo>
                    <a:pt x="602729" y="403595"/>
                  </a:lnTo>
                  <a:lnTo>
                    <a:pt x="606860" y="449426"/>
                  </a:lnTo>
                  <a:lnTo>
                    <a:pt x="613100" y="526729"/>
                  </a:lnTo>
                  <a:lnTo>
                    <a:pt x="616014" y="565800"/>
                  </a:lnTo>
                  <a:lnTo>
                    <a:pt x="617832" y="595962"/>
                  </a:lnTo>
                  <a:lnTo>
                    <a:pt x="617821" y="597467"/>
                  </a:lnTo>
                  <a:lnTo>
                    <a:pt x="617922" y="596865"/>
                  </a:lnTo>
                  <a:lnTo>
                    <a:pt x="624319" y="634493"/>
                  </a:lnTo>
                  <a:lnTo>
                    <a:pt x="626679" y="654964"/>
                  </a:lnTo>
                  <a:lnTo>
                    <a:pt x="627939" y="665171"/>
                  </a:lnTo>
                  <a:lnTo>
                    <a:pt x="629716" y="675235"/>
                  </a:lnTo>
                  <a:lnTo>
                    <a:pt x="631975" y="683911"/>
                  </a:lnTo>
                  <a:lnTo>
                    <a:pt x="634725" y="692382"/>
                  </a:lnTo>
                  <a:lnTo>
                    <a:pt x="637673" y="700769"/>
                  </a:lnTo>
                  <a:lnTo>
                    <a:pt x="640524" y="709195"/>
                  </a:lnTo>
                  <a:lnTo>
                    <a:pt x="647414" y="707985"/>
                  </a:lnTo>
                  <a:lnTo>
                    <a:pt x="654404" y="707098"/>
                  </a:lnTo>
                  <a:lnTo>
                    <a:pt x="661200" y="705561"/>
                  </a:lnTo>
                  <a:lnTo>
                    <a:pt x="667512" y="702400"/>
                  </a:lnTo>
                  <a:lnTo>
                    <a:pt x="673150" y="698349"/>
                  </a:lnTo>
                  <a:lnTo>
                    <a:pt x="674992" y="689434"/>
                  </a:lnTo>
                  <a:lnTo>
                    <a:pt x="678307" y="682030"/>
                  </a:lnTo>
                  <a:lnTo>
                    <a:pt x="691807" y="642309"/>
                  </a:lnTo>
                  <a:lnTo>
                    <a:pt x="693966" y="634257"/>
                  </a:lnTo>
                  <a:lnTo>
                    <a:pt x="696163" y="627166"/>
                  </a:lnTo>
                  <a:lnTo>
                    <a:pt x="699135" y="618733"/>
                  </a:lnTo>
                  <a:lnTo>
                    <a:pt x="702259" y="613945"/>
                  </a:lnTo>
                  <a:lnTo>
                    <a:pt x="705307" y="607328"/>
                  </a:lnTo>
                  <a:lnTo>
                    <a:pt x="706679" y="600544"/>
                  </a:lnTo>
                  <a:lnTo>
                    <a:pt x="708072" y="593765"/>
                  </a:lnTo>
                  <a:lnTo>
                    <a:pt x="709432" y="586976"/>
                  </a:lnTo>
                  <a:lnTo>
                    <a:pt x="710704" y="580163"/>
                  </a:lnTo>
                  <a:lnTo>
                    <a:pt x="712071" y="571679"/>
                  </a:lnTo>
                  <a:lnTo>
                    <a:pt x="713312" y="563159"/>
                  </a:lnTo>
                  <a:lnTo>
                    <a:pt x="714599" y="554651"/>
                  </a:lnTo>
                  <a:lnTo>
                    <a:pt x="716102" y="546203"/>
                  </a:lnTo>
                  <a:lnTo>
                    <a:pt x="717486" y="539269"/>
                  </a:lnTo>
                  <a:lnTo>
                    <a:pt x="719696" y="532627"/>
                  </a:lnTo>
                  <a:lnTo>
                    <a:pt x="721499" y="525832"/>
                  </a:lnTo>
                  <a:lnTo>
                    <a:pt x="722882" y="513958"/>
                  </a:lnTo>
                  <a:lnTo>
                    <a:pt x="724284" y="502083"/>
                  </a:lnTo>
                  <a:lnTo>
                    <a:pt x="725643" y="490199"/>
                  </a:lnTo>
                  <a:lnTo>
                    <a:pt x="726897" y="478296"/>
                  </a:lnTo>
                  <a:lnTo>
                    <a:pt x="730089" y="440681"/>
                  </a:lnTo>
                  <a:lnTo>
                    <a:pt x="730889" y="425785"/>
                  </a:lnTo>
                  <a:lnTo>
                    <a:pt x="732392" y="416771"/>
                  </a:lnTo>
                  <a:lnTo>
                    <a:pt x="737692" y="396800"/>
                  </a:lnTo>
                  <a:lnTo>
                    <a:pt x="738901" y="378110"/>
                  </a:lnTo>
                  <a:lnTo>
                    <a:pt x="740014" y="359404"/>
                  </a:lnTo>
                  <a:lnTo>
                    <a:pt x="741315" y="340724"/>
                  </a:lnTo>
                  <a:lnTo>
                    <a:pt x="743089" y="322112"/>
                  </a:lnTo>
                  <a:lnTo>
                    <a:pt x="743902" y="315025"/>
                  </a:lnTo>
                  <a:lnTo>
                    <a:pt x="747560" y="308789"/>
                  </a:lnTo>
                  <a:lnTo>
                    <a:pt x="748487" y="301728"/>
                  </a:lnTo>
                  <a:lnTo>
                    <a:pt x="750137" y="286504"/>
                  </a:lnTo>
                  <a:lnTo>
                    <a:pt x="751328" y="271200"/>
                  </a:lnTo>
                  <a:lnTo>
                    <a:pt x="752448" y="255883"/>
                  </a:lnTo>
                  <a:lnTo>
                    <a:pt x="753884" y="240616"/>
                  </a:lnTo>
                  <a:lnTo>
                    <a:pt x="761841" y="192997"/>
                  </a:lnTo>
                  <a:lnTo>
                    <a:pt x="772738" y="148921"/>
                  </a:lnTo>
                  <a:lnTo>
                    <a:pt x="775487" y="138749"/>
                  </a:lnTo>
                  <a:lnTo>
                    <a:pt x="791679" y="98007"/>
                  </a:lnTo>
                  <a:lnTo>
                    <a:pt x="818523" y="70007"/>
                  </a:lnTo>
                  <a:lnTo>
                    <a:pt x="824863" y="67115"/>
                  </a:lnTo>
                  <a:lnTo>
                    <a:pt x="832057" y="63222"/>
                  </a:lnTo>
                  <a:lnTo>
                    <a:pt x="840689" y="56237"/>
                  </a:lnTo>
                  <a:lnTo>
                    <a:pt x="851349" y="42826"/>
                  </a:lnTo>
                  <a:lnTo>
                    <a:pt x="863584" y="25033"/>
                  </a:lnTo>
                  <a:lnTo>
                    <a:pt x="876404" y="8803"/>
                  </a:lnTo>
                  <a:lnTo>
                    <a:pt x="888822" y="78"/>
                  </a:lnTo>
                  <a:lnTo>
                    <a:pt x="914783" y="0"/>
                  </a:lnTo>
                  <a:lnTo>
                    <a:pt x="939487" y="6139"/>
                  </a:lnTo>
                  <a:lnTo>
                    <a:pt x="965655" y="14369"/>
                  </a:lnTo>
                  <a:lnTo>
                    <a:pt x="996010" y="20563"/>
                  </a:lnTo>
                  <a:lnTo>
                    <a:pt x="1032396" y="22888"/>
                  </a:lnTo>
                  <a:lnTo>
                    <a:pt x="1072989" y="23792"/>
                  </a:lnTo>
                  <a:lnTo>
                    <a:pt x="1115009" y="25567"/>
                  </a:lnTo>
                  <a:lnTo>
                    <a:pt x="1155674" y="30507"/>
                  </a:lnTo>
                  <a:lnTo>
                    <a:pt x="1197075" y="30784"/>
                  </a:lnTo>
                  <a:lnTo>
                    <a:pt x="1242498" y="27372"/>
                  </a:lnTo>
                  <a:lnTo>
                    <a:pt x="1282758" y="24276"/>
                  </a:lnTo>
                  <a:lnTo>
                    <a:pt x="1308671" y="25503"/>
                  </a:lnTo>
                  <a:lnTo>
                    <a:pt x="1369314" y="7113"/>
                  </a:lnTo>
                </a:path>
              </a:pathLst>
            </a:custGeom>
            <a:ln w="16002">
              <a:solidFill>
                <a:srgbClr val="008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501771" y="2640178"/>
              <a:ext cx="1369695" cy="709295"/>
            </a:xfrm>
            <a:custGeom>
              <a:avLst/>
              <a:gdLst/>
              <a:ahLst/>
              <a:cxnLst/>
              <a:rect l="l" t="t" r="r" b="b"/>
              <a:pathLst>
                <a:path w="1369695" h="709295">
                  <a:moveTo>
                    <a:pt x="0" y="18061"/>
                  </a:moveTo>
                  <a:lnTo>
                    <a:pt x="36421" y="23338"/>
                  </a:lnTo>
                  <a:lnTo>
                    <a:pt x="83270" y="31610"/>
                  </a:lnTo>
                  <a:lnTo>
                    <a:pt x="132562" y="39222"/>
                  </a:lnTo>
                  <a:lnTo>
                    <a:pt x="176314" y="42521"/>
                  </a:lnTo>
                  <a:lnTo>
                    <a:pt x="210954" y="39074"/>
                  </a:lnTo>
                  <a:lnTo>
                    <a:pt x="241222" y="31317"/>
                  </a:lnTo>
                  <a:lnTo>
                    <a:pt x="271592" y="22897"/>
                  </a:lnTo>
                  <a:lnTo>
                    <a:pt x="306539" y="17464"/>
                  </a:lnTo>
                  <a:lnTo>
                    <a:pt x="355121" y="16128"/>
                  </a:lnTo>
                  <a:lnTo>
                    <a:pt x="412329" y="16900"/>
                  </a:lnTo>
                  <a:lnTo>
                    <a:pt x="461543" y="18780"/>
                  </a:lnTo>
                  <a:lnTo>
                    <a:pt x="508791" y="40815"/>
                  </a:lnTo>
                  <a:lnTo>
                    <a:pt x="550472" y="82074"/>
                  </a:lnTo>
                  <a:lnTo>
                    <a:pt x="574586" y="114719"/>
                  </a:lnTo>
                  <a:lnTo>
                    <a:pt x="574631" y="119555"/>
                  </a:lnTo>
                  <a:lnTo>
                    <a:pt x="575741" y="125173"/>
                  </a:lnTo>
                  <a:lnTo>
                    <a:pt x="577144" y="133647"/>
                  </a:lnTo>
                  <a:lnTo>
                    <a:pt x="578588" y="142113"/>
                  </a:lnTo>
                  <a:lnTo>
                    <a:pt x="579958" y="150596"/>
                  </a:lnTo>
                  <a:lnTo>
                    <a:pt x="581139" y="159120"/>
                  </a:lnTo>
                  <a:lnTo>
                    <a:pt x="582573" y="172692"/>
                  </a:lnTo>
                  <a:lnTo>
                    <a:pt x="583766" y="186304"/>
                  </a:lnTo>
                  <a:lnTo>
                    <a:pt x="584995" y="199907"/>
                  </a:lnTo>
                  <a:lnTo>
                    <a:pt x="586536" y="213450"/>
                  </a:lnTo>
                  <a:lnTo>
                    <a:pt x="587640" y="220306"/>
                  </a:lnTo>
                  <a:lnTo>
                    <a:pt x="589016" y="227090"/>
                  </a:lnTo>
                  <a:lnTo>
                    <a:pt x="590501" y="233846"/>
                  </a:lnTo>
                  <a:lnTo>
                    <a:pt x="591934" y="240616"/>
                  </a:lnTo>
                  <a:lnTo>
                    <a:pt x="593174" y="269485"/>
                  </a:lnTo>
                  <a:lnTo>
                    <a:pt x="594347" y="298361"/>
                  </a:lnTo>
                  <a:lnTo>
                    <a:pt x="595663" y="327225"/>
                  </a:lnTo>
                  <a:lnTo>
                    <a:pt x="597331" y="356059"/>
                  </a:lnTo>
                  <a:lnTo>
                    <a:pt x="598398" y="367983"/>
                  </a:lnTo>
                  <a:lnTo>
                    <a:pt x="599835" y="379855"/>
                  </a:lnTo>
                  <a:lnTo>
                    <a:pt x="601369" y="391713"/>
                  </a:lnTo>
                  <a:lnTo>
                    <a:pt x="602729" y="403595"/>
                  </a:lnTo>
                  <a:lnTo>
                    <a:pt x="606860" y="449426"/>
                  </a:lnTo>
                  <a:lnTo>
                    <a:pt x="613100" y="526729"/>
                  </a:lnTo>
                  <a:lnTo>
                    <a:pt x="616014" y="565800"/>
                  </a:lnTo>
                  <a:lnTo>
                    <a:pt x="617832" y="595962"/>
                  </a:lnTo>
                  <a:lnTo>
                    <a:pt x="617821" y="597467"/>
                  </a:lnTo>
                  <a:lnTo>
                    <a:pt x="617922" y="596865"/>
                  </a:lnTo>
                  <a:lnTo>
                    <a:pt x="624319" y="634493"/>
                  </a:lnTo>
                  <a:lnTo>
                    <a:pt x="626679" y="654964"/>
                  </a:lnTo>
                  <a:lnTo>
                    <a:pt x="627939" y="665171"/>
                  </a:lnTo>
                  <a:lnTo>
                    <a:pt x="629716" y="675235"/>
                  </a:lnTo>
                  <a:lnTo>
                    <a:pt x="631975" y="683911"/>
                  </a:lnTo>
                  <a:lnTo>
                    <a:pt x="634725" y="692382"/>
                  </a:lnTo>
                  <a:lnTo>
                    <a:pt x="637673" y="700769"/>
                  </a:lnTo>
                  <a:lnTo>
                    <a:pt x="640524" y="709195"/>
                  </a:lnTo>
                  <a:lnTo>
                    <a:pt x="647414" y="707985"/>
                  </a:lnTo>
                  <a:lnTo>
                    <a:pt x="654404" y="707098"/>
                  </a:lnTo>
                  <a:lnTo>
                    <a:pt x="661200" y="705561"/>
                  </a:lnTo>
                  <a:lnTo>
                    <a:pt x="667512" y="702400"/>
                  </a:lnTo>
                  <a:lnTo>
                    <a:pt x="673150" y="698349"/>
                  </a:lnTo>
                  <a:lnTo>
                    <a:pt x="674992" y="689434"/>
                  </a:lnTo>
                  <a:lnTo>
                    <a:pt x="678307" y="682030"/>
                  </a:lnTo>
                  <a:lnTo>
                    <a:pt x="691807" y="642309"/>
                  </a:lnTo>
                  <a:lnTo>
                    <a:pt x="693966" y="634257"/>
                  </a:lnTo>
                  <a:lnTo>
                    <a:pt x="696163" y="627166"/>
                  </a:lnTo>
                  <a:lnTo>
                    <a:pt x="699135" y="618733"/>
                  </a:lnTo>
                  <a:lnTo>
                    <a:pt x="702259" y="613945"/>
                  </a:lnTo>
                  <a:lnTo>
                    <a:pt x="705307" y="607328"/>
                  </a:lnTo>
                  <a:lnTo>
                    <a:pt x="706679" y="600544"/>
                  </a:lnTo>
                  <a:lnTo>
                    <a:pt x="708072" y="593765"/>
                  </a:lnTo>
                  <a:lnTo>
                    <a:pt x="709432" y="586976"/>
                  </a:lnTo>
                  <a:lnTo>
                    <a:pt x="710704" y="580163"/>
                  </a:lnTo>
                  <a:lnTo>
                    <a:pt x="712071" y="571679"/>
                  </a:lnTo>
                  <a:lnTo>
                    <a:pt x="713312" y="563159"/>
                  </a:lnTo>
                  <a:lnTo>
                    <a:pt x="714599" y="554651"/>
                  </a:lnTo>
                  <a:lnTo>
                    <a:pt x="716102" y="546203"/>
                  </a:lnTo>
                  <a:lnTo>
                    <a:pt x="717486" y="539269"/>
                  </a:lnTo>
                  <a:lnTo>
                    <a:pt x="719696" y="532627"/>
                  </a:lnTo>
                  <a:lnTo>
                    <a:pt x="721499" y="525832"/>
                  </a:lnTo>
                  <a:lnTo>
                    <a:pt x="722882" y="513958"/>
                  </a:lnTo>
                  <a:lnTo>
                    <a:pt x="724284" y="502083"/>
                  </a:lnTo>
                  <a:lnTo>
                    <a:pt x="725643" y="490199"/>
                  </a:lnTo>
                  <a:lnTo>
                    <a:pt x="726897" y="478296"/>
                  </a:lnTo>
                  <a:lnTo>
                    <a:pt x="730089" y="440681"/>
                  </a:lnTo>
                  <a:lnTo>
                    <a:pt x="730889" y="425785"/>
                  </a:lnTo>
                  <a:lnTo>
                    <a:pt x="732392" y="416771"/>
                  </a:lnTo>
                  <a:lnTo>
                    <a:pt x="737692" y="396800"/>
                  </a:lnTo>
                  <a:lnTo>
                    <a:pt x="738901" y="378110"/>
                  </a:lnTo>
                  <a:lnTo>
                    <a:pt x="740014" y="359404"/>
                  </a:lnTo>
                  <a:lnTo>
                    <a:pt x="741315" y="340724"/>
                  </a:lnTo>
                  <a:lnTo>
                    <a:pt x="743089" y="322112"/>
                  </a:lnTo>
                  <a:lnTo>
                    <a:pt x="743902" y="315025"/>
                  </a:lnTo>
                  <a:lnTo>
                    <a:pt x="747560" y="308789"/>
                  </a:lnTo>
                  <a:lnTo>
                    <a:pt x="748487" y="301728"/>
                  </a:lnTo>
                  <a:lnTo>
                    <a:pt x="750137" y="286504"/>
                  </a:lnTo>
                  <a:lnTo>
                    <a:pt x="751328" y="271200"/>
                  </a:lnTo>
                  <a:lnTo>
                    <a:pt x="752448" y="255883"/>
                  </a:lnTo>
                  <a:lnTo>
                    <a:pt x="753884" y="240616"/>
                  </a:lnTo>
                  <a:lnTo>
                    <a:pt x="761841" y="192997"/>
                  </a:lnTo>
                  <a:lnTo>
                    <a:pt x="772738" y="148921"/>
                  </a:lnTo>
                  <a:lnTo>
                    <a:pt x="775487" y="138749"/>
                  </a:lnTo>
                  <a:lnTo>
                    <a:pt x="791679" y="98007"/>
                  </a:lnTo>
                  <a:lnTo>
                    <a:pt x="818523" y="70007"/>
                  </a:lnTo>
                  <a:lnTo>
                    <a:pt x="824863" y="67115"/>
                  </a:lnTo>
                  <a:lnTo>
                    <a:pt x="832057" y="63222"/>
                  </a:lnTo>
                  <a:lnTo>
                    <a:pt x="840689" y="56237"/>
                  </a:lnTo>
                  <a:lnTo>
                    <a:pt x="851349" y="42826"/>
                  </a:lnTo>
                  <a:lnTo>
                    <a:pt x="863584" y="25033"/>
                  </a:lnTo>
                  <a:lnTo>
                    <a:pt x="876404" y="8803"/>
                  </a:lnTo>
                  <a:lnTo>
                    <a:pt x="888822" y="78"/>
                  </a:lnTo>
                  <a:lnTo>
                    <a:pt x="914783" y="0"/>
                  </a:lnTo>
                  <a:lnTo>
                    <a:pt x="939487" y="6139"/>
                  </a:lnTo>
                  <a:lnTo>
                    <a:pt x="965655" y="14369"/>
                  </a:lnTo>
                  <a:lnTo>
                    <a:pt x="996010" y="20563"/>
                  </a:lnTo>
                  <a:lnTo>
                    <a:pt x="1032396" y="22888"/>
                  </a:lnTo>
                  <a:lnTo>
                    <a:pt x="1072989" y="23792"/>
                  </a:lnTo>
                  <a:lnTo>
                    <a:pt x="1115009" y="25567"/>
                  </a:lnTo>
                  <a:lnTo>
                    <a:pt x="1155674" y="30507"/>
                  </a:lnTo>
                  <a:lnTo>
                    <a:pt x="1197075" y="30784"/>
                  </a:lnTo>
                  <a:lnTo>
                    <a:pt x="1242498" y="27372"/>
                  </a:lnTo>
                  <a:lnTo>
                    <a:pt x="1282758" y="24276"/>
                  </a:lnTo>
                  <a:lnTo>
                    <a:pt x="1308671" y="25503"/>
                  </a:lnTo>
                  <a:lnTo>
                    <a:pt x="1369314" y="7113"/>
                  </a:lnTo>
                </a:path>
              </a:pathLst>
            </a:custGeom>
            <a:ln w="160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501771" y="2563978"/>
              <a:ext cx="1369695" cy="709295"/>
            </a:xfrm>
            <a:custGeom>
              <a:avLst/>
              <a:gdLst/>
              <a:ahLst/>
              <a:cxnLst/>
              <a:rect l="l" t="t" r="r" b="b"/>
              <a:pathLst>
                <a:path w="1369695" h="709295">
                  <a:moveTo>
                    <a:pt x="0" y="18061"/>
                  </a:moveTo>
                  <a:lnTo>
                    <a:pt x="36421" y="23338"/>
                  </a:lnTo>
                  <a:lnTo>
                    <a:pt x="83270" y="31610"/>
                  </a:lnTo>
                  <a:lnTo>
                    <a:pt x="132562" y="39222"/>
                  </a:lnTo>
                  <a:lnTo>
                    <a:pt x="176314" y="42521"/>
                  </a:lnTo>
                  <a:lnTo>
                    <a:pt x="210954" y="39074"/>
                  </a:lnTo>
                  <a:lnTo>
                    <a:pt x="241222" y="31317"/>
                  </a:lnTo>
                  <a:lnTo>
                    <a:pt x="271592" y="22897"/>
                  </a:lnTo>
                  <a:lnTo>
                    <a:pt x="306539" y="17464"/>
                  </a:lnTo>
                  <a:lnTo>
                    <a:pt x="355121" y="16128"/>
                  </a:lnTo>
                  <a:lnTo>
                    <a:pt x="412329" y="16900"/>
                  </a:lnTo>
                  <a:lnTo>
                    <a:pt x="461543" y="18780"/>
                  </a:lnTo>
                  <a:lnTo>
                    <a:pt x="508791" y="40815"/>
                  </a:lnTo>
                  <a:lnTo>
                    <a:pt x="550472" y="82074"/>
                  </a:lnTo>
                  <a:lnTo>
                    <a:pt x="574586" y="114719"/>
                  </a:lnTo>
                  <a:lnTo>
                    <a:pt x="574631" y="119555"/>
                  </a:lnTo>
                  <a:lnTo>
                    <a:pt x="575741" y="125173"/>
                  </a:lnTo>
                  <a:lnTo>
                    <a:pt x="577144" y="133647"/>
                  </a:lnTo>
                  <a:lnTo>
                    <a:pt x="578588" y="142113"/>
                  </a:lnTo>
                  <a:lnTo>
                    <a:pt x="579958" y="150596"/>
                  </a:lnTo>
                  <a:lnTo>
                    <a:pt x="581139" y="159120"/>
                  </a:lnTo>
                  <a:lnTo>
                    <a:pt x="582573" y="172692"/>
                  </a:lnTo>
                  <a:lnTo>
                    <a:pt x="583766" y="186304"/>
                  </a:lnTo>
                  <a:lnTo>
                    <a:pt x="584995" y="199907"/>
                  </a:lnTo>
                  <a:lnTo>
                    <a:pt x="586536" y="213450"/>
                  </a:lnTo>
                  <a:lnTo>
                    <a:pt x="587640" y="220306"/>
                  </a:lnTo>
                  <a:lnTo>
                    <a:pt x="589016" y="227090"/>
                  </a:lnTo>
                  <a:lnTo>
                    <a:pt x="590501" y="233846"/>
                  </a:lnTo>
                  <a:lnTo>
                    <a:pt x="591934" y="240616"/>
                  </a:lnTo>
                  <a:lnTo>
                    <a:pt x="593174" y="269485"/>
                  </a:lnTo>
                  <a:lnTo>
                    <a:pt x="594347" y="298361"/>
                  </a:lnTo>
                  <a:lnTo>
                    <a:pt x="595663" y="327225"/>
                  </a:lnTo>
                  <a:lnTo>
                    <a:pt x="597331" y="356059"/>
                  </a:lnTo>
                  <a:lnTo>
                    <a:pt x="598398" y="367983"/>
                  </a:lnTo>
                  <a:lnTo>
                    <a:pt x="599835" y="379855"/>
                  </a:lnTo>
                  <a:lnTo>
                    <a:pt x="601369" y="391713"/>
                  </a:lnTo>
                  <a:lnTo>
                    <a:pt x="602729" y="403595"/>
                  </a:lnTo>
                  <a:lnTo>
                    <a:pt x="606860" y="449426"/>
                  </a:lnTo>
                  <a:lnTo>
                    <a:pt x="613100" y="526729"/>
                  </a:lnTo>
                  <a:lnTo>
                    <a:pt x="616014" y="565800"/>
                  </a:lnTo>
                  <a:lnTo>
                    <a:pt x="617832" y="595962"/>
                  </a:lnTo>
                  <a:lnTo>
                    <a:pt x="617821" y="597467"/>
                  </a:lnTo>
                  <a:lnTo>
                    <a:pt x="617922" y="596865"/>
                  </a:lnTo>
                  <a:lnTo>
                    <a:pt x="624319" y="634493"/>
                  </a:lnTo>
                  <a:lnTo>
                    <a:pt x="626679" y="654964"/>
                  </a:lnTo>
                  <a:lnTo>
                    <a:pt x="627939" y="665171"/>
                  </a:lnTo>
                  <a:lnTo>
                    <a:pt x="629716" y="675235"/>
                  </a:lnTo>
                  <a:lnTo>
                    <a:pt x="631975" y="683911"/>
                  </a:lnTo>
                  <a:lnTo>
                    <a:pt x="634725" y="692382"/>
                  </a:lnTo>
                  <a:lnTo>
                    <a:pt x="637673" y="700769"/>
                  </a:lnTo>
                  <a:lnTo>
                    <a:pt x="640524" y="709195"/>
                  </a:lnTo>
                  <a:lnTo>
                    <a:pt x="647414" y="707985"/>
                  </a:lnTo>
                  <a:lnTo>
                    <a:pt x="654404" y="707098"/>
                  </a:lnTo>
                  <a:lnTo>
                    <a:pt x="661200" y="705561"/>
                  </a:lnTo>
                  <a:lnTo>
                    <a:pt x="667512" y="702400"/>
                  </a:lnTo>
                  <a:lnTo>
                    <a:pt x="673150" y="698349"/>
                  </a:lnTo>
                  <a:lnTo>
                    <a:pt x="674992" y="689434"/>
                  </a:lnTo>
                  <a:lnTo>
                    <a:pt x="678307" y="682030"/>
                  </a:lnTo>
                  <a:lnTo>
                    <a:pt x="691807" y="642309"/>
                  </a:lnTo>
                  <a:lnTo>
                    <a:pt x="693966" y="634257"/>
                  </a:lnTo>
                  <a:lnTo>
                    <a:pt x="696163" y="627166"/>
                  </a:lnTo>
                  <a:lnTo>
                    <a:pt x="699135" y="618733"/>
                  </a:lnTo>
                  <a:lnTo>
                    <a:pt x="702259" y="613945"/>
                  </a:lnTo>
                  <a:lnTo>
                    <a:pt x="705307" y="607328"/>
                  </a:lnTo>
                  <a:lnTo>
                    <a:pt x="706679" y="600544"/>
                  </a:lnTo>
                  <a:lnTo>
                    <a:pt x="708072" y="593765"/>
                  </a:lnTo>
                  <a:lnTo>
                    <a:pt x="709432" y="586976"/>
                  </a:lnTo>
                  <a:lnTo>
                    <a:pt x="710704" y="580163"/>
                  </a:lnTo>
                  <a:lnTo>
                    <a:pt x="712071" y="571679"/>
                  </a:lnTo>
                  <a:lnTo>
                    <a:pt x="713312" y="563159"/>
                  </a:lnTo>
                  <a:lnTo>
                    <a:pt x="714599" y="554651"/>
                  </a:lnTo>
                  <a:lnTo>
                    <a:pt x="716102" y="546203"/>
                  </a:lnTo>
                  <a:lnTo>
                    <a:pt x="717486" y="539269"/>
                  </a:lnTo>
                  <a:lnTo>
                    <a:pt x="719696" y="532627"/>
                  </a:lnTo>
                  <a:lnTo>
                    <a:pt x="721499" y="525832"/>
                  </a:lnTo>
                  <a:lnTo>
                    <a:pt x="722882" y="513958"/>
                  </a:lnTo>
                  <a:lnTo>
                    <a:pt x="724284" y="502083"/>
                  </a:lnTo>
                  <a:lnTo>
                    <a:pt x="725643" y="490199"/>
                  </a:lnTo>
                  <a:lnTo>
                    <a:pt x="726897" y="478296"/>
                  </a:lnTo>
                  <a:lnTo>
                    <a:pt x="730089" y="440681"/>
                  </a:lnTo>
                  <a:lnTo>
                    <a:pt x="730889" y="425785"/>
                  </a:lnTo>
                  <a:lnTo>
                    <a:pt x="732392" y="416771"/>
                  </a:lnTo>
                  <a:lnTo>
                    <a:pt x="737692" y="396800"/>
                  </a:lnTo>
                  <a:lnTo>
                    <a:pt x="738901" y="378110"/>
                  </a:lnTo>
                  <a:lnTo>
                    <a:pt x="740014" y="359404"/>
                  </a:lnTo>
                  <a:lnTo>
                    <a:pt x="741315" y="340724"/>
                  </a:lnTo>
                  <a:lnTo>
                    <a:pt x="743089" y="322112"/>
                  </a:lnTo>
                  <a:lnTo>
                    <a:pt x="743902" y="315025"/>
                  </a:lnTo>
                  <a:lnTo>
                    <a:pt x="747560" y="308789"/>
                  </a:lnTo>
                  <a:lnTo>
                    <a:pt x="748487" y="301728"/>
                  </a:lnTo>
                  <a:lnTo>
                    <a:pt x="750137" y="286504"/>
                  </a:lnTo>
                  <a:lnTo>
                    <a:pt x="751328" y="271200"/>
                  </a:lnTo>
                  <a:lnTo>
                    <a:pt x="752448" y="255883"/>
                  </a:lnTo>
                  <a:lnTo>
                    <a:pt x="753884" y="240616"/>
                  </a:lnTo>
                  <a:lnTo>
                    <a:pt x="761841" y="192997"/>
                  </a:lnTo>
                  <a:lnTo>
                    <a:pt x="772738" y="148921"/>
                  </a:lnTo>
                  <a:lnTo>
                    <a:pt x="775487" y="138749"/>
                  </a:lnTo>
                  <a:lnTo>
                    <a:pt x="791679" y="98007"/>
                  </a:lnTo>
                  <a:lnTo>
                    <a:pt x="818523" y="70007"/>
                  </a:lnTo>
                  <a:lnTo>
                    <a:pt x="824863" y="67115"/>
                  </a:lnTo>
                  <a:lnTo>
                    <a:pt x="832057" y="63222"/>
                  </a:lnTo>
                  <a:lnTo>
                    <a:pt x="840689" y="56237"/>
                  </a:lnTo>
                  <a:lnTo>
                    <a:pt x="851349" y="42826"/>
                  </a:lnTo>
                  <a:lnTo>
                    <a:pt x="863584" y="25033"/>
                  </a:lnTo>
                  <a:lnTo>
                    <a:pt x="876404" y="8803"/>
                  </a:lnTo>
                  <a:lnTo>
                    <a:pt x="888822" y="78"/>
                  </a:lnTo>
                  <a:lnTo>
                    <a:pt x="914783" y="0"/>
                  </a:lnTo>
                  <a:lnTo>
                    <a:pt x="939487" y="6139"/>
                  </a:lnTo>
                  <a:lnTo>
                    <a:pt x="965655" y="14369"/>
                  </a:lnTo>
                  <a:lnTo>
                    <a:pt x="996010" y="20563"/>
                  </a:lnTo>
                  <a:lnTo>
                    <a:pt x="1032396" y="22888"/>
                  </a:lnTo>
                  <a:lnTo>
                    <a:pt x="1072989" y="23792"/>
                  </a:lnTo>
                  <a:lnTo>
                    <a:pt x="1115009" y="25567"/>
                  </a:lnTo>
                  <a:lnTo>
                    <a:pt x="1155674" y="30507"/>
                  </a:lnTo>
                  <a:lnTo>
                    <a:pt x="1197075" y="30784"/>
                  </a:lnTo>
                  <a:lnTo>
                    <a:pt x="1242498" y="27372"/>
                  </a:lnTo>
                  <a:lnTo>
                    <a:pt x="1282758" y="24276"/>
                  </a:lnTo>
                  <a:lnTo>
                    <a:pt x="1308671" y="25503"/>
                  </a:lnTo>
                  <a:lnTo>
                    <a:pt x="1369314" y="7113"/>
                  </a:lnTo>
                </a:path>
              </a:pathLst>
            </a:custGeom>
            <a:ln w="1600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501771" y="2741524"/>
              <a:ext cx="1369695" cy="709295"/>
            </a:xfrm>
            <a:custGeom>
              <a:avLst/>
              <a:gdLst/>
              <a:ahLst/>
              <a:cxnLst/>
              <a:rect l="l" t="t" r="r" b="b"/>
              <a:pathLst>
                <a:path w="1369695" h="709295">
                  <a:moveTo>
                    <a:pt x="0" y="18061"/>
                  </a:moveTo>
                  <a:lnTo>
                    <a:pt x="36421" y="23338"/>
                  </a:lnTo>
                  <a:lnTo>
                    <a:pt x="83270" y="31610"/>
                  </a:lnTo>
                  <a:lnTo>
                    <a:pt x="132562" y="39222"/>
                  </a:lnTo>
                  <a:lnTo>
                    <a:pt x="176314" y="42521"/>
                  </a:lnTo>
                  <a:lnTo>
                    <a:pt x="210954" y="39074"/>
                  </a:lnTo>
                  <a:lnTo>
                    <a:pt x="241222" y="31317"/>
                  </a:lnTo>
                  <a:lnTo>
                    <a:pt x="271592" y="22897"/>
                  </a:lnTo>
                  <a:lnTo>
                    <a:pt x="306539" y="17464"/>
                  </a:lnTo>
                  <a:lnTo>
                    <a:pt x="355121" y="16128"/>
                  </a:lnTo>
                  <a:lnTo>
                    <a:pt x="412329" y="16900"/>
                  </a:lnTo>
                  <a:lnTo>
                    <a:pt x="461543" y="18780"/>
                  </a:lnTo>
                  <a:lnTo>
                    <a:pt x="508791" y="40815"/>
                  </a:lnTo>
                  <a:lnTo>
                    <a:pt x="550472" y="82074"/>
                  </a:lnTo>
                  <a:lnTo>
                    <a:pt x="574586" y="114719"/>
                  </a:lnTo>
                  <a:lnTo>
                    <a:pt x="574631" y="119555"/>
                  </a:lnTo>
                  <a:lnTo>
                    <a:pt x="575741" y="125173"/>
                  </a:lnTo>
                  <a:lnTo>
                    <a:pt x="577144" y="133647"/>
                  </a:lnTo>
                  <a:lnTo>
                    <a:pt x="578588" y="142113"/>
                  </a:lnTo>
                  <a:lnTo>
                    <a:pt x="579958" y="150596"/>
                  </a:lnTo>
                  <a:lnTo>
                    <a:pt x="581139" y="159120"/>
                  </a:lnTo>
                  <a:lnTo>
                    <a:pt x="582573" y="172692"/>
                  </a:lnTo>
                  <a:lnTo>
                    <a:pt x="583766" y="186304"/>
                  </a:lnTo>
                  <a:lnTo>
                    <a:pt x="584995" y="199907"/>
                  </a:lnTo>
                  <a:lnTo>
                    <a:pt x="586536" y="213450"/>
                  </a:lnTo>
                  <a:lnTo>
                    <a:pt x="587640" y="220306"/>
                  </a:lnTo>
                  <a:lnTo>
                    <a:pt x="589016" y="227090"/>
                  </a:lnTo>
                  <a:lnTo>
                    <a:pt x="590501" y="233846"/>
                  </a:lnTo>
                  <a:lnTo>
                    <a:pt x="591934" y="240616"/>
                  </a:lnTo>
                  <a:lnTo>
                    <a:pt x="593174" y="269485"/>
                  </a:lnTo>
                  <a:lnTo>
                    <a:pt x="594347" y="298361"/>
                  </a:lnTo>
                  <a:lnTo>
                    <a:pt x="595663" y="327225"/>
                  </a:lnTo>
                  <a:lnTo>
                    <a:pt x="597331" y="356059"/>
                  </a:lnTo>
                  <a:lnTo>
                    <a:pt x="598398" y="367983"/>
                  </a:lnTo>
                  <a:lnTo>
                    <a:pt x="599835" y="379855"/>
                  </a:lnTo>
                  <a:lnTo>
                    <a:pt x="601369" y="391713"/>
                  </a:lnTo>
                  <a:lnTo>
                    <a:pt x="602729" y="403595"/>
                  </a:lnTo>
                  <a:lnTo>
                    <a:pt x="606860" y="449426"/>
                  </a:lnTo>
                  <a:lnTo>
                    <a:pt x="613100" y="526729"/>
                  </a:lnTo>
                  <a:lnTo>
                    <a:pt x="616014" y="565800"/>
                  </a:lnTo>
                  <a:lnTo>
                    <a:pt x="617832" y="595962"/>
                  </a:lnTo>
                  <a:lnTo>
                    <a:pt x="617821" y="597467"/>
                  </a:lnTo>
                  <a:lnTo>
                    <a:pt x="617922" y="596865"/>
                  </a:lnTo>
                  <a:lnTo>
                    <a:pt x="624319" y="634493"/>
                  </a:lnTo>
                  <a:lnTo>
                    <a:pt x="626679" y="654964"/>
                  </a:lnTo>
                  <a:lnTo>
                    <a:pt x="627939" y="665171"/>
                  </a:lnTo>
                  <a:lnTo>
                    <a:pt x="629716" y="675235"/>
                  </a:lnTo>
                  <a:lnTo>
                    <a:pt x="631975" y="683911"/>
                  </a:lnTo>
                  <a:lnTo>
                    <a:pt x="634725" y="692382"/>
                  </a:lnTo>
                  <a:lnTo>
                    <a:pt x="637673" y="700769"/>
                  </a:lnTo>
                  <a:lnTo>
                    <a:pt x="640524" y="709195"/>
                  </a:lnTo>
                  <a:lnTo>
                    <a:pt x="647414" y="707985"/>
                  </a:lnTo>
                  <a:lnTo>
                    <a:pt x="654404" y="707098"/>
                  </a:lnTo>
                  <a:lnTo>
                    <a:pt x="661200" y="705561"/>
                  </a:lnTo>
                  <a:lnTo>
                    <a:pt x="667512" y="702400"/>
                  </a:lnTo>
                  <a:lnTo>
                    <a:pt x="673150" y="698349"/>
                  </a:lnTo>
                  <a:lnTo>
                    <a:pt x="674992" y="689434"/>
                  </a:lnTo>
                  <a:lnTo>
                    <a:pt x="678307" y="682030"/>
                  </a:lnTo>
                  <a:lnTo>
                    <a:pt x="691807" y="642309"/>
                  </a:lnTo>
                  <a:lnTo>
                    <a:pt x="693966" y="634257"/>
                  </a:lnTo>
                  <a:lnTo>
                    <a:pt x="696163" y="627166"/>
                  </a:lnTo>
                  <a:lnTo>
                    <a:pt x="699135" y="618733"/>
                  </a:lnTo>
                  <a:lnTo>
                    <a:pt x="702259" y="613945"/>
                  </a:lnTo>
                  <a:lnTo>
                    <a:pt x="705307" y="607328"/>
                  </a:lnTo>
                  <a:lnTo>
                    <a:pt x="706679" y="600544"/>
                  </a:lnTo>
                  <a:lnTo>
                    <a:pt x="708072" y="593765"/>
                  </a:lnTo>
                  <a:lnTo>
                    <a:pt x="709432" y="586976"/>
                  </a:lnTo>
                  <a:lnTo>
                    <a:pt x="710704" y="580163"/>
                  </a:lnTo>
                  <a:lnTo>
                    <a:pt x="712071" y="571679"/>
                  </a:lnTo>
                  <a:lnTo>
                    <a:pt x="713312" y="563159"/>
                  </a:lnTo>
                  <a:lnTo>
                    <a:pt x="714599" y="554651"/>
                  </a:lnTo>
                  <a:lnTo>
                    <a:pt x="716102" y="546203"/>
                  </a:lnTo>
                  <a:lnTo>
                    <a:pt x="717486" y="539269"/>
                  </a:lnTo>
                  <a:lnTo>
                    <a:pt x="719696" y="532627"/>
                  </a:lnTo>
                  <a:lnTo>
                    <a:pt x="721499" y="525832"/>
                  </a:lnTo>
                  <a:lnTo>
                    <a:pt x="722882" y="513958"/>
                  </a:lnTo>
                  <a:lnTo>
                    <a:pt x="724284" y="502083"/>
                  </a:lnTo>
                  <a:lnTo>
                    <a:pt x="725643" y="490199"/>
                  </a:lnTo>
                  <a:lnTo>
                    <a:pt x="726897" y="478296"/>
                  </a:lnTo>
                  <a:lnTo>
                    <a:pt x="730089" y="440681"/>
                  </a:lnTo>
                  <a:lnTo>
                    <a:pt x="730889" y="425785"/>
                  </a:lnTo>
                  <a:lnTo>
                    <a:pt x="732392" y="416771"/>
                  </a:lnTo>
                  <a:lnTo>
                    <a:pt x="737692" y="396800"/>
                  </a:lnTo>
                  <a:lnTo>
                    <a:pt x="738901" y="378110"/>
                  </a:lnTo>
                  <a:lnTo>
                    <a:pt x="740014" y="359404"/>
                  </a:lnTo>
                  <a:lnTo>
                    <a:pt x="741315" y="340724"/>
                  </a:lnTo>
                  <a:lnTo>
                    <a:pt x="743089" y="322112"/>
                  </a:lnTo>
                  <a:lnTo>
                    <a:pt x="743902" y="315025"/>
                  </a:lnTo>
                  <a:lnTo>
                    <a:pt x="747560" y="308789"/>
                  </a:lnTo>
                  <a:lnTo>
                    <a:pt x="748487" y="301728"/>
                  </a:lnTo>
                  <a:lnTo>
                    <a:pt x="750137" y="286504"/>
                  </a:lnTo>
                  <a:lnTo>
                    <a:pt x="751328" y="271200"/>
                  </a:lnTo>
                  <a:lnTo>
                    <a:pt x="752448" y="255883"/>
                  </a:lnTo>
                  <a:lnTo>
                    <a:pt x="753884" y="240616"/>
                  </a:lnTo>
                  <a:lnTo>
                    <a:pt x="761841" y="192997"/>
                  </a:lnTo>
                  <a:lnTo>
                    <a:pt x="772738" y="148921"/>
                  </a:lnTo>
                  <a:lnTo>
                    <a:pt x="775487" y="138749"/>
                  </a:lnTo>
                  <a:lnTo>
                    <a:pt x="791679" y="98007"/>
                  </a:lnTo>
                  <a:lnTo>
                    <a:pt x="818523" y="70007"/>
                  </a:lnTo>
                  <a:lnTo>
                    <a:pt x="824863" y="67115"/>
                  </a:lnTo>
                  <a:lnTo>
                    <a:pt x="832057" y="63222"/>
                  </a:lnTo>
                  <a:lnTo>
                    <a:pt x="840689" y="56237"/>
                  </a:lnTo>
                  <a:lnTo>
                    <a:pt x="851349" y="42826"/>
                  </a:lnTo>
                  <a:lnTo>
                    <a:pt x="863584" y="25033"/>
                  </a:lnTo>
                  <a:lnTo>
                    <a:pt x="876404" y="8803"/>
                  </a:lnTo>
                  <a:lnTo>
                    <a:pt x="888822" y="78"/>
                  </a:lnTo>
                  <a:lnTo>
                    <a:pt x="914783" y="0"/>
                  </a:lnTo>
                  <a:lnTo>
                    <a:pt x="939487" y="6139"/>
                  </a:lnTo>
                  <a:lnTo>
                    <a:pt x="965655" y="14369"/>
                  </a:lnTo>
                  <a:lnTo>
                    <a:pt x="996010" y="20563"/>
                  </a:lnTo>
                  <a:lnTo>
                    <a:pt x="1032396" y="22888"/>
                  </a:lnTo>
                  <a:lnTo>
                    <a:pt x="1072989" y="23792"/>
                  </a:lnTo>
                  <a:lnTo>
                    <a:pt x="1115009" y="25567"/>
                  </a:lnTo>
                  <a:lnTo>
                    <a:pt x="1155674" y="30507"/>
                  </a:lnTo>
                  <a:lnTo>
                    <a:pt x="1197075" y="30784"/>
                  </a:lnTo>
                  <a:lnTo>
                    <a:pt x="1242498" y="27372"/>
                  </a:lnTo>
                  <a:lnTo>
                    <a:pt x="1282758" y="24276"/>
                  </a:lnTo>
                  <a:lnTo>
                    <a:pt x="1308671" y="25503"/>
                  </a:lnTo>
                  <a:lnTo>
                    <a:pt x="1369314" y="7113"/>
                  </a:lnTo>
                </a:path>
              </a:pathLst>
            </a:custGeom>
            <a:ln w="16002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381119" y="2210942"/>
              <a:ext cx="288290" cy="749300"/>
            </a:xfrm>
            <a:custGeom>
              <a:avLst/>
              <a:gdLst/>
              <a:ahLst/>
              <a:cxnLst/>
              <a:rect l="l" t="t" r="r" b="b"/>
              <a:pathLst>
                <a:path w="288289" h="749300">
                  <a:moveTo>
                    <a:pt x="0" y="374523"/>
                  </a:moveTo>
                  <a:lnTo>
                    <a:pt x="2320" y="307201"/>
                  </a:lnTo>
                  <a:lnTo>
                    <a:pt x="9009" y="243839"/>
                  </a:lnTo>
                  <a:lnTo>
                    <a:pt x="19662" y="185493"/>
                  </a:lnTo>
                  <a:lnTo>
                    <a:pt x="33870" y="133221"/>
                  </a:lnTo>
                  <a:lnTo>
                    <a:pt x="51228" y="88082"/>
                  </a:lnTo>
                  <a:lnTo>
                    <a:pt x="71328" y="51133"/>
                  </a:lnTo>
                  <a:lnTo>
                    <a:pt x="118130" y="6034"/>
                  </a:lnTo>
                  <a:lnTo>
                    <a:pt x="144018" y="0"/>
                  </a:lnTo>
                  <a:lnTo>
                    <a:pt x="169905" y="6034"/>
                  </a:lnTo>
                  <a:lnTo>
                    <a:pt x="216707" y="51133"/>
                  </a:lnTo>
                  <a:lnTo>
                    <a:pt x="236807" y="88082"/>
                  </a:lnTo>
                  <a:lnTo>
                    <a:pt x="254165" y="133221"/>
                  </a:lnTo>
                  <a:lnTo>
                    <a:pt x="268373" y="185493"/>
                  </a:lnTo>
                  <a:lnTo>
                    <a:pt x="279026" y="243839"/>
                  </a:lnTo>
                  <a:lnTo>
                    <a:pt x="285715" y="307201"/>
                  </a:lnTo>
                  <a:lnTo>
                    <a:pt x="288036" y="374523"/>
                  </a:lnTo>
                  <a:lnTo>
                    <a:pt x="285715" y="441844"/>
                  </a:lnTo>
                  <a:lnTo>
                    <a:pt x="279026" y="505206"/>
                  </a:lnTo>
                  <a:lnTo>
                    <a:pt x="268373" y="563552"/>
                  </a:lnTo>
                  <a:lnTo>
                    <a:pt x="254165" y="615824"/>
                  </a:lnTo>
                  <a:lnTo>
                    <a:pt x="236807" y="660963"/>
                  </a:lnTo>
                  <a:lnTo>
                    <a:pt x="216707" y="697912"/>
                  </a:lnTo>
                  <a:lnTo>
                    <a:pt x="169905" y="743011"/>
                  </a:lnTo>
                  <a:lnTo>
                    <a:pt x="144018" y="749046"/>
                  </a:lnTo>
                  <a:lnTo>
                    <a:pt x="118130" y="743011"/>
                  </a:lnTo>
                  <a:lnTo>
                    <a:pt x="71328" y="697912"/>
                  </a:lnTo>
                  <a:lnTo>
                    <a:pt x="51228" y="660963"/>
                  </a:lnTo>
                  <a:lnTo>
                    <a:pt x="33870" y="615824"/>
                  </a:lnTo>
                  <a:lnTo>
                    <a:pt x="19662" y="563552"/>
                  </a:lnTo>
                  <a:lnTo>
                    <a:pt x="9009" y="505206"/>
                  </a:lnTo>
                  <a:lnTo>
                    <a:pt x="2320" y="441844"/>
                  </a:lnTo>
                  <a:lnTo>
                    <a:pt x="0" y="374523"/>
                  </a:lnTo>
                  <a:close/>
                </a:path>
              </a:pathLst>
            </a:custGeom>
            <a:ln w="25146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524756" y="1930143"/>
              <a:ext cx="632460" cy="280670"/>
            </a:xfrm>
            <a:custGeom>
              <a:avLst/>
              <a:gdLst/>
              <a:ahLst/>
              <a:cxnLst/>
              <a:rect l="l" t="t" r="r" b="b"/>
              <a:pathLst>
                <a:path w="632460" h="280669">
                  <a:moveTo>
                    <a:pt x="0" y="280606"/>
                  </a:moveTo>
                  <a:lnTo>
                    <a:pt x="632142" y="0"/>
                  </a:lnTo>
                </a:path>
              </a:pathLst>
            </a:custGeom>
            <a:ln w="28956">
              <a:solidFill>
                <a:srgbClr val="A0A0A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524756" y="2959608"/>
              <a:ext cx="651510" cy="916940"/>
            </a:xfrm>
            <a:custGeom>
              <a:avLst/>
              <a:gdLst/>
              <a:ahLst/>
              <a:cxnLst/>
              <a:rect l="l" t="t" r="r" b="b"/>
              <a:pathLst>
                <a:path w="651510" h="916939">
                  <a:moveTo>
                    <a:pt x="0" y="0"/>
                  </a:moveTo>
                  <a:lnTo>
                    <a:pt x="651433" y="916343"/>
                  </a:lnTo>
                </a:path>
              </a:pathLst>
            </a:custGeom>
            <a:ln w="28956">
              <a:solidFill>
                <a:srgbClr val="A0A0A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5747106" y="4060524"/>
            <a:ext cx="2515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Interleaved digital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output</a:t>
            </a:r>
            <a:endParaRPr sz="1800">
              <a:latin typeface="Arial"/>
              <a:cs typeface="Arial"/>
            </a:endParaRPr>
          </a:p>
        </p:txBody>
      </p:sp>
      <p:sp>
        <p:nvSpPr>
          <p:cNvPr id="77" name="object 7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20-2422 </a:t>
            </a:r>
            <a:r>
              <a:rPr spc="-10" dirty="0"/>
              <a:t>PA9 </a:t>
            </a:r>
            <a:r>
              <a:rPr spc="-5" dirty="0"/>
              <a:t>FWPD Webinar</a:t>
            </a:r>
            <a:r>
              <a:rPr dirty="0"/>
              <a:t> </a:t>
            </a:r>
            <a:r>
              <a:rPr spc="-5" dirty="0"/>
              <a:t>Presentation</a:t>
            </a:r>
          </a:p>
        </p:txBody>
      </p:sp>
      <p:sp>
        <p:nvSpPr>
          <p:cNvPr id="78" name="object 7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8/27/2020</a:t>
            </a:r>
          </a:p>
        </p:txBody>
      </p:sp>
      <p:sp>
        <p:nvSpPr>
          <p:cNvPr id="79" name="object 7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2028</TotalTime>
  <Words>2351</Words>
  <Application>Microsoft Office PowerPoint</Application>
  <PresentationFormat>On-screen Show (16:9)</PresentationFormat>
  <Paragraphs>879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Times New Roman</vt:lpstr>
      <vt:lpstr>Wingdings</vt:lpstr>
      <vt:lpstr>Office Theme</vt:lpstr>
      <vt:lpstr>PowerPoint Presentation</vt:lpstr>
      <vt:lpstr>Agenda</vt:lpstr>
      <vt:lpstr>Pulse Detection Solution</vt:lpstr>
      <vt:lpstr>FWPD – On ADQ7 and ADQ14</vt:lpstr>
      <vt:lpstr>Pulse Detection Application Examples</vt:lpstr>
      <vt:lpstr>Pulse Detection Overview</vt:lpstr>
      <vt:lpstr>Digital Baseline Stabilization (DBS)</vt:lpstr>
      <vt:lpstr>Digital Baseline Stabilization with DBS</vt:lpstr>
      <vt:lpstr>Pattern Noise Reduction with DBS</vt:lpstr>
      <vt:lpstr>Pattern Noise Reduction with DBS, continued</vt:lpstr>
      <vt:lpstr>Detection Window</vt:lpstr>
      <vt:lpstr>Example of use - Detection Window</vt:lpstr>
      <vt:lpstr>Coincidence</vt:lpstr>
      <vt:lpstr>Example of use - Coincidence</vt:lpstr>
      <vt:lpstr>Example of use - Coincidence, continued</vt:lpstr>
      <vt:lpstr>Intelligent Pulse Detection vs Standard Data Acquisition</vt:lpstr>
      <vt:lpstr>Intelligent Pulse Detection</vt:lpstr>
      <vt:lpstr>Example of use – Dynamic Data-Driven Record Length</vt:lpstr>
      <vt:lpstr>Valid Trigger/Reset Points</vt:lpstr>
      <vt:lpstr>Trigger/Reset Arm Hysteresis</vt:lpstr>
      <vt:lpstr>Trigger/Reset Arm Hysteresis, cont’d</vt:lpstr>
      <vt:lpstr>Intelligent Pulse Detection – Edges</vt:lpstr>
      <vt:lpstr>Examples of use – LEW/TEW</vt:lpstr>
      <vt:lpstr>Real-time Pulse Analysis</vt:lpstr>
      <vt:lpstr>Examples of use – Pulse Analysis</vt:lpstr>
      <vt:lpstr>Custom Pulse Analysis</vt:lpstr>
      <vt:lpstr>Examples of end use – Custom Pulse Analysis</vt:lpstr>
      <vt:lpstr>Data Collection</vt:lpstr>
      <vt:lpstr>Data Collection</vt:lpstr>
      <vt:lpstr>Data Collection, cont’d</vt:lpstr>
      <vt:lpstr>Intelligent Data Collection with Data Multiplexer</vt:lpstr>
      <vt:lpstr>Examples of use – Data Multiplexer</vt:lpstr>
      <vt:lpstr>Intelligent Data Collection with Data Multiplexer</vt:lpstr>
      <vt:lpstr>Intelligent Data Collection with Data Multiplexer</vt:lpstr>
      <vt:lpstr>Data Collection - Mode 3 and 4 (raw data)</vt:lpstr>
      <vt:lpstr>Data Collection - Mode 3 and 4 with LEW/TEW Overlap</vt:lpstr>
      <vt:lpstr>Data Collection - Mode 1 (metadata)</vt:lpstr>
      <vt:lpstr>Timestamp</vt:lpstr>
      <vt:lpstr>Timestamp – Header without Detection Window</vt:lpstr>
      <vt:lpstr>Timestamp – Header with Detection Window</vt:lpstr>
      <vt:lpstr>Controlling Pulse Data Latency</vt:lpstr>
      <vt:lpstr>Latency Control - Padding with Detection Window</vt:lpstr>
      <vt:lpstr>Intelligent Pulse Detection Demo</vt:lpstr>
      <vt:lpstr>Application example: Pulse Characterization GUI</vt:lpstr>
      <vt:lpstr>Further Documentation Information</vt:lpstr>
      <vt:lpstr>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Workshop</dc:title>
  <dc:creator>Carsten Watolla</dc:creator>
  <cp:lastModifiedBy>Gao, Peng (INT)</cp:lastModifiedBy>
  <cp:revision>8</cp:revision>
  <dcterms:created xsi:type="dcterms:W3CDTF">2020-10-13T08:41:25Z</dcterms:created>
  <dcterms:modified xsi:type="dcterms:W3CDTF">2020-11-25T12:42:32Z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2020-08-27T00:00:00Z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2020-10-13T00:00:00Z</vt:filetime>
  </property>
</Properties>
</file>